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00" r:id="rId5"/>
    <p:sldId id="258" r:id="rId6"/>
    <p:sldId id="279" r:id="rId7"/>
    <p:sldId id="278" r:id="rId8"/>
    <p:sldId id="280" r:id="rId9"/>
    <p:sldId id="281" r:id="rId10"/>
    <p:sldId id="284" r:id="rId11"/>
    <p:sldId id="285" r:id="rId12"/>
    <p:sldId id="287" r:id="rId13"/>
    <p:sldId id="288" r:id="rId14"/>
    <p:sldId id="294" r:id="rId15"/>
    <p:sldId id="293" r:id="rId16"/>
    <p:sldId id="301" r:id="rId17"/>
    <p:sldId id="295" r:id="rId18"/>
    <p:sldId id="306" r:id="rId19"/>
    <p:sldId id="296" r:id="rId20"/>
    <p:sldId id="302" r:id="rId21"/>
    <p:sldId id="298" r:id="rId22"/>
    <p:sldId id="267" r:id="rId23"/>
    <p:sldId id="303" r:id="rId24"/>
    <p:sldId id="304" r:id="rId25"/>
    <p:sldId id="305" r:id="rId26"/>
    <p:sldId id="271" r:id="rId27"/>
    <p:sldId id="274" r:id="rId28"/>
    <p:sldId id="307" r:id="rId29"/>
    <p:sldId id="275" r:id="rId30"/>
    <p:sldId id="299" r:id="rId31"/>
    <p:sldId id="308" r:id="rId3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61"/>
    <p:restoredTop sz="94660"/>
  </p:normalViewPr>
  <p:slideViewPr>
    <p:cSldViewPr showGuides="1">
      <p:cViewPr varScale="1">
        <p:scale>
          <a:sx n="62" d="100"/>
          <a:sy n="62" d="100"/>
        </p:scale>
        <p:origin x="692"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927100"/>
            <a:ext cx="8991600" cy="4495800"/>
            <a:chOff x="0" y="584"/>
            <a:chExt cx="5664" cy="2832"/>
          </a:xfrm>
        </p:grpSpPr>
        <p:sp>
          <p:nvSpPr>
            <p:cNvPr id="12" name="AutoShape 3"/>
            <p:cNvSpPr>
              <a:spLocks noChangeArrowheads="1"/>
            </p:cNvSpPr>
            <p:nvPr/>
          </p:nvSpPr>
          <p:spPr bwMode="auto">
            <a:xfrm>
              <a:off x="432" y="1304"/>
              <a:ext cx="4656" cy="2112"/>
            </a:xfrm>
            <a:prstGeom prst="roundRect">
              <a:avLst>
                <a:gd name="adj" fmla="val 16667"/>
              </a:avLst>
            </a:prstGeom>
            <a:noFill/>
            <a:ln w="50800">
              <a:solidFill>
                <a:schemeClr val="bg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 name="Rectangle 4"/>
            <p:cNvSpPr>
              <a:spLocks noChangeArrowheads="1"/>
            </p:cNvSpPr>
            <p:nvPr/>
          </p:nvSpPr>
          <p:spPr bwMode="blackWhite">
            <a:xfrm>
              <a:off x="144" y="584"/>
              <a:ext cx="4512" cy="624"/>
            </a:xfrm>
            <a:prstGeom prst="rect">
              <a:avLst/>
            </a:prstGeom>
            <a:solidFill>
              <a:schemeClr val="bg1"/>
            </a:solidFill>
            <a:ln w="57150">
              <a:solidFill>
                <a:schemeClr val="bg2"/>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4" name="AutoShape 5"/>
            <p:cNvSpPr>
              <a:spLocks noChangeArrowheads="1"/>
            </p:cNvSpPr>
            <p:nvPr/>
          </p:nvSpPr>
          <p:spPr bwMode="blackWhite">
            <a:xfrm>
              <a:off x="0" y="872"/>
              <a:ext cx="5664" cy="1152"/>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4416" y="0"/>
                </a:cxn>
                <a:cxn ang="0">
                  <a:pos x="4917" y="500"/>
                </a:cxn>
                <a:cxn ang="0">
                  <a:pos x="4417" y="1000"/>
                </a:cxn>
                <a:cxn ang="0">
                  <a:pos x="0" y="1000"/>
                </a:cxn>
              </a:cxnLst>
              <a:rect l="T0" t="T1" r="T2" b="T3"/>
              <a:pathLst>
                <a:path w="4917" h="1000">
                  <a:moveTo>
                    <a:pt x="0" y="0"/>
                  </a:moveTo>
                  <a:lnTo>
                    <a:pt x="4416" y="0"/>
                  </a:lnTo>
                  <a:cubicBezTo>
                    <a:pt x="4693" y="0"/>
                    <a:pt x="4917" y="223"/>
                    <a:pt x="4917" y="500"/>
                  </a:cubicBezTo>
                  <a:cubicBezTo>
                    <a:pt x="4917" y="776"/>
                    <a:pt x="4693" y="999"/>
                    <a:pt x="4417" y="1000"/>
                  </a:cubicBezTo>
                  <a:lnTo>
                    <a:pt x="0" y="1000"/>
                  </a:lnTo>
                  <a:close/>
                </a:path>
              </a:pathLst>
            </a:cu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 name="Line 6"/>
            <p:cNvSpPr>
              <a:spLocks noChangeShapeType="1"/>
            </p:cNvSpPr>
            <p:nvPr/>
          </p:nvSpPr>
          <p:spPr bwMode="auto">
            <a:xfrm>
              <a:off x="0" y="1928"/>
              <a:ext cx="5232" cy="0"/>
            </a:xfrm>
            <a:prstGeom prst="line">
              <a:avLst/>
            </a:prstGeom>
            <a:noFill/>
            <a:ln w="50800">
              <a:solidFill>
                <a:schemeClr val="bg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4823" name="Rectangle 7"/>
          <p:cNvSpPr>
            <a:spLocks noGrp="1" noChangeArrowheads="1"/>
          </p:cNvSpPr>
          <p:nvPr>
            <p:ph type="ctrTitle"/>
          </p:nvPr>
        </p:nvSpPr>
        <p:spPr>
          <a:xfrm>
            <a:off x="228600" y="1427163"/>
            <a:ext cx="8077200" cy="1609725"/>
          </a:xfrm>
        </p:spPr>
        <p:txBody>
          <a:bodyPr/>
          <a:lstStyle>
            <a:lvl1pPr>
              <a:defRPr sz="4600"/>
            </a:lvl1pPr>
          </a:lstStyle>
          <a:p>
            <a:r>
              <a:rPr lang="zh-CN" altLang="en-US"/>
              <a:t>单击此处编辑母版标题样式</a:t>
            </a:r>
            <a:endParaRPr lang="zh-CN" altLang="en-US"/>
          </a:p>
        </p:txBody>
      </p:sp>
      <p:sp>
        <p:nvSpPr>
          <p:cNvPr id="34824" name="Rectangle 8"/>
          <p:cNvSpPr>
            <a:spLocks noGrp="1" noChangeArrowheads="1"/>
          </p:cNvSpPr>
          <p:nvPr>
            <p:ph type="subTitle" idx="1"/>
          </p:nvPr>
        </p:nvSpPr>
        <p:spPr>
          <a:xfrm>
            <a:off x="1066800" y="3441700"/>
            <a:ext cx="6629400" cy="1676400"/>
          </a:xfrm>
        </p:spPr>
        <p:txBody>
          <a:bodyPr/>
          <a:lstStyle>
            <a:lvl1pPr marL="0" indent="0">
              <a:buFont typeface="Wingdings" panose="05000000000000000000" pitchFamily="2" charset="2"/>
              <a:buNone/>
              <a:defRPr/>
            </a:lvl1pPr>
          </a:lstStyle>
          <a:p>
            <a:r>
              <a:rPr lang="zh-CN" altLang="en-US"/>
              <a:t>单击此处编辑母版副标题样式</a:t>
            </a:r>
            <a:endParaRPr lang="zh-CN" altLang="en-US"/>
          </a:p>
        </p:txBody>
      </p:sp>
      <p:sp>
        <p:nvSpPr>
          <p:cNvPr id="16" name="Rectangle 9"/>
          <p:cNvSpPr>
            <a:spLocks noGrp="1" noChangeArrowheads="1"/>
          </p:cNvSpPr>
          <p:nvPr>
            <p:ph type="dt" sz="half" idx="2"/>
          </p:nvPr>
        </p:nvSpPr>
        <p:spPr bwMode="auto">
          <a:xfrm>
            <a:off x="457200" y="6248400"/>
            <a:ext cx="2133600" cy="471488"/>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10"/>
          <p:cNvSpPr>
            <a:spLocks noGrp="1" noChangeArrowheads="1"/>
          </p:cNvSpPr>
          <p:nvPr>
            <p:ph type="ftr" sz="quarter" idx="3"/>
          </p:nvPr>
        </p:nvSpPr>
        <p:spPr bwMode="auto">
          <a:xfrm>
            <a:off x="3124200" y="6253163"/>
            <a:ext cx="28956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Rectangle 11"/>
          <p:cNvSpPr>
            <a:spLocks noGrp="1" noChangeArrowheads="1"/>
          </p:cNvSpPr>
          <p:nvPr>
            <p:ph type="sldNum" sz="quarter" idx="4"/>
          </p:nvPr>
        </p:nvSpPr>
        <p:spPr bwMode="auto">
          <a:xfrm>
            <a:off x="6553200" y="6248400"/>
            <a:ext cx="2133600" cy="471488"/>
          </a:xfrm>
          <a:prstGeom prst="rect">
            <a:avLst/>
          </a:prstGeom>
          <a:ln>
            <a:miter lim="800000"/>
          </a:ln>
        </p:spPr>
        <p:txBody>
          <a:bodyPr vert="horz" wrap="square" lIns="91440" tIns="45720" rIns="91440" bIns="45720" numCol="1" anchor="b" anchorCtr="0" compatLnSpc="1"/>
          <a:lstStyle/>
          <a:p>
            <a:pPr algn="r"/>
            <a:fld id="{9A0DB2DC-4C9A-4742-B13C-FB6460FD3503}" type="slidenum">
              <a:rPr lang="en-US" altLang="zh-CN">
                <a:latin typeface="Arial Black" panose="020B0A04020102020204" pitchFamily="34" charset="0"/>
              </a:rPr>
            </a:fld>
            <a:endParaRPr lang="en-US" altLang="zh-CN">
              <a:latin typeface="Arial Black" panose="020B0A04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0013" y="228600"/>
            <a:ext cx="2084387"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02350" cy="5791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0" y="152400"/>
            <a:ext cx="8686800" cy="6096000"/>
            <a:chOff x="0" y="96"/>
            <a:chExt cx="5472" cy="3840"/>
          </a:xfrm>
        </p:grpSpPr>
        <p:sp>
          <p:nvSpPr>
            <p:cNvPr id="33795"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796" name="AutoShape 4"/>
            <p:cNvSpPr>
              <a:spLocks noChangeArrowheads="1"/>
            </p:cNvSpPr>
            <p:nvPr/>
          </p:nvSpPr>
          <p:spPr bwMode="blackWhite">
            <a:xfrm>
              <a:off x="0" y="96"/>
              <a:ext cx="5376" cy="768"/>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6499" y="0"/>
                </a:cxn>
                <a:cxn ang="0">
                  <a:pos x="7000" y="500"/>
                </a:cxn>
                <a:cxn ang="0">
                  <a:pos x="6500" y="1000"/>
                </a:cxn>
                <a:cxn ang="0">
                  <a:pos x="0" y="1000"/>
                </a:cxn>
              </a:cxnLst>
              <a:rect l="T0" t="T1" r="T2" b="T3"/>
              <a:pathLst>
                <a:path w="7000" h="1000">
                  <a:moveTo>
                    <a:pt x="0" y="0"/>
                  </a:moveTo>
                  <a:lnTo>
                    <a:pt x="6499" y="0"/>
                  </a:lnTo>
                  <a:cubicBezTo>
                    <a:pt x="6776" y="0"/>
                    <a:pt x="7000" y="223"/>
                    <a:pt x="7000" y="500"/>
                  </a:cubicBezTo>
                  <a:cubicBezTo>
                    <a:pt x="7000" y="776"/>
                    <a:pt x="6776" y="999"/>
                    <a:pt x="6500" y="1000"/>
                  </a:cubicBezTo>
                  <a:lnTo>
                    <a:pt x="0" y="1000"/>
                  </a:lnTo>
                  <a:close/>
                </a:path>
              </a:pathLst>
            </a:custGeom>
            <a:solidFill>
              <a:schemeClr val="folHlink"/>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797" name="Line 5"/>
            <p:cNvSpPr>
              <a:spLocks noChangeShapeType="1"/>
            </p:cNvSpPr>
            <p:nvPr/>
          </p:nvSpPr>
          <p:spPr bwMode="auto">
            <a:xfrm>
              <a:off x="0" y="768"/>
              <a:ext cx="5088" cy="0"/>
            </a:xfrm>
            <a:prstGeom prst="line">
              <a:avLst/>
            </a:prstGeom>
            <a:noFill/>
            <a:ln w="38100">
              <a:solidFill>
                <a:schemeClr val="bg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027" name="Rectangle 6"/>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8" name="Rectangle 7"/>
          <p:cNvSpPr>
            <a:spLocks noGrp="1"/>
          </p:cNvSpPr>
          <p:nvPr>
            <p:ph type="body" idx="1"/>
          </p:nvPr>
        </p:nvSpPr>
        <p:spPr>
          <a:xfrm>
            <a:off x="609600" y="1600200"/>
            <a:ext cx="7924800" cy="44196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800" name="Rectangle 8"/>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801" name="Rectangle 9"/>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802" name="Rectangle 10"/>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fld id="{9A0DB2DC-4C9A-4742-B13C-FB6460FD3503}" type="slidenum">
              <a:rPr lang="en-US" altLang="zh-CN"/>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vl6pPr marL="25146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6pPr>
      <a:lvl7pPr marL="29718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7pPr>
      <a:lvl8pPr marL="34290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8pPr>
      <a:lvl9pPr marL="38862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p:txBody>
          <a:bodyPr vert="horz" wrap="square" lIns="91440" tIns="45720" rIns="91440" bIns="45720" anchor="ctr" anchorCtr="0"/>
          <a:lstStyle/>
          <a:p>
            <a:pPr algn="ctr" eaLnBrk="1" hangingPunct="1">
              <a:buClrTx/>
              <a:buSzTx/>
              <a:buFontTx/>
            </a:pPr>
            <a:r>
              <a:rPr lang="en-US" altLang="zh-CN" sz="4200" b="1" dirty="0">
                <a:latin typeface="+mj-lt"/>
                <a:ea typeface="+mj-ea"/>
                <a:cs typeface="+mj-cs"/>
              </a:rPr>
              <a:t>Chapter 12 </a:t>
            </a:r>
            <a:br>
              <a:rPr lang="en-US" altLang="zh-CN" sz="4200" b="1" dirty="0">
                <a:latin typeface="+mj-lt"/>
                <a:ea typeface="+mj-ea"/>
                <a:cs typeface="+mj-cs"/>
              </a:rPr>
            </a:br>
            <a:r>
              <a:rPr lang="en-US" altLang="zh-CN" sz="4200" b="1" dirty="0">
                <a:latin typeface="+mj-lt"/>
                <a:ea typeface="+mj-ea"/>
                <a:cs typeface="+mj-cs"/>
              </a:rPr>
              <a:t>   </a:t>
            </a:r>
            <a:r>
              <a:rPr lang="en-US" altLang="zh-CN" b="1" dirty="0">
                <a:latin typeface="+mj-lt"/>
                <a:ea typeface="+mj-ea"/>
                <a:cs typeface="+mj-cs"/>
              </a:rPr>
              <a:t>Exchange </a:t>
            </a:r>
            <a:r>
              <a:rPr lang="en-US" altLang="zh-CN" b="1" dirty="0">
                <a:solidFill>
                  <a:srgbClr val="FF0000"/>
                </a:solidFill>
                <a:latin typeface="+mj-lt"/>
                <a:ea typeface="+mj-ea"/>
                <a:cs typeface="+mj-cs"/>
              </a:rPr>
              <a:t>Rate</a:t>
            </a:r>
            <a:r>
              <a:rPr lang="en-US" altLang="zh-CN" dirty="0">
                <a:solidFill>
                  <a:srgbClr val="FF0000"/>
                </a:solidFill>
                <a:latin typeface="+mj-lt"/>
                <a:ea typeface="+mj-ea"/>
                <a:cs typeface="+mj-cs"/>
              </a:rPr>
              <a:t> </a:t>
            </a:r>
            <a:endParaRPr lang="en-US" altLang="zh-CN" dirty="0">
              <a:solidFill>
                <a:srgbClr val="FF0000"/>
              </a:solidFill>
              <a:latin typeface="+mj-lt"/>
              <a:ea typeface="+mj-ea"/>
              <a:cs typeface="+mj-cs"/>
            </a:endParaRPr>
          </a:p>
        </p:txBody>
      </p:sp>
      <p:sp>
        <p:nvSpPr>
          <p:cNvPr id="3075" name="Rectangle 3"/>
          <p:cNvSpPr>
            <a:spLocks noGrp="1"/>
          </p:cNvSpPr>
          <p:nvPr>
            <p:ph type="subTitle" idx="1"/>
          </p:nvPr>
        </p:nvSpPr>
        <p:spPr>
          <a:xfrm>
            <a:off x="1042988" y="3429000"/>
            <a:ext cx="6629400" cy="1676400"/>
          </a:xfrm>
        </p:spPr>
        <p:txBody>
          <a:bodyPr vert="horz" wrap="square" lIns="91440" tIns="45720" rIns="91440" bIns="45720" anchor="t" anchorCtr="0"/>
          <a:lstStyle/>
          <a:p>
            <a:pPr algn="ctr" eaLnBrk="1" hangingPunct="1">
              <a:buSzPct val="80000"/>
            </a:pPr>
            <a:r>
              <a:rPr lang="zh-CN" altLang="en-US" sz="4000" b="1" dirty="0">
                <a:latin typeface="+mn-lt"/>
                <a:ea typeface="+mn-ea"/>
                <a:cs typeface="+mn-cs"/>
              </a:rPr>
              <a:t>外汇汇率</a:t>
            </a:r>
            <a:r>
              <a:rPr lang="zh-CN" altLang="en-US" dirty="0">
                <a:latin typeface="+mn-lt"/>
                <a:ea typeface="+mn-ea"/>
                <a:cs typeface="+mn-cs"/>
              </a:rPr>
              <a:t> </a:t>
            </a:r>
            <a:endParaRPr lang="zh-CN" altLang="en-US" dirty="0">
              <a:latin typeface="+mn-lt"/>
              <a:ea typeface="+mn-ea"/>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vert="horz" wrap="square" lIns="91440" tIns="45720" rIns="91440" bIns="45720" anchor="ctr" anchorCtr="0"/>
          <a:lstStyle/>
          <a:p>
            <a:endParaRPr lang="zh-CN" altLang="en-US" dirty="0"/>
          </a:p>
        </p:txBody>
      </p:sp>
      <p:sp>
        <p:nvSpPr>
          <p:cNvPr id="13315" name="内容占位符 2"/>
          <p:cNvSpPr>
            <a:spLocks noGrp="1"/>
          </p:cNvSpPr>
          <p:nvPr>
            <p:ph idx="1"/>
          </p:nvPr>
        </p:nvSpPr>
        <p:spPr>
          <a:xfrm>
            <a:off x="323528" y="1052736"/>
            <a:ext cx="8352928" cy="4995639"/>
          </a:xfrm>
        </p:spPr>
        <p:txBody>
          <a:bodyPr vert="horz" wrap="square" lIns="91440" tIns="45720" rIns="91440" bIns="45720" anchor="t" anchorCtr="0"/>
          <a:lstStyle/>
          <a:p>
            <a:pPr algn="just">
              <a:buNone/>
            </a:pPr>
            <a:r>
              <a:rPr lang="en-US" altLang="zh-CN" sz="2400" dirty="0"/>
              <a:t>11.Naturally, there are banks providing </a:t>
            </a:r>
            <a:r>
              <a:rPr lang="en-US" altLang="zh-CN" sz="2400" dirty="0">
                <a:solidFill>
                  <a:srgbClr val="FF0000"/>
                </a:solidFill>
              </a:rPr>
              <a:t>pounds/euros</a:t>
            </a:r>
            <a:r>
              <a:rPr lang="en-US" altLang="zh-CN" sz="2400" dirty="0"/>
              <a:t> rates (or vice versa) in London and Frankfurt; but this kind of specialist service to a limited market may include a cost element in the pricing.</a:t>
            </a:r>
            <a:endParaRPr lang="en-US" altLang="zh-CN" sz="2400" dirty="0"/>
          </a:p>
          <a:p>
            <a:pPr>
              <a:buNone/>
            </a:pPr>
            <a:r>
              <a:rPr lang="zh-CN" altLang="en-US" sz="2400" dirty="0"/>
              <a:t>     当然，在巴黎和法兰克福有提供</a:t>
            </a:r>
            <a:r>
              <a:rPr lang="zh-CN" altLang="en-US" sz="2400" dirty="0">
                <a:solidFill>
                  <a:srgbClr val="FF0000"/>
                </a:solidFill>
              </a:rPr>
              <a:t>英镑</a:t>
            </a:r>
            <a:r>
              <a:rPr lang="en-US" altLang="zh-CN" sz="2400" dirty="0">
                <a:solidFill>
                  <a:srgbClr val="FF0000"/>
                </a:solidFill>
              </a:rPr>
              <a:t>/</a:t>
            </a:r>
            <a:r>
              <a:rPr lang="zh-CN" altLang="en-US" sz="2400" dirty="0">
                <a:solidFill>
                  <a:srgbClr val="FF0000"/>
                </a:solidFill>
              </a:rPr>
              <a:t>欧元</a:t>
            </a:r>
            <a:r>
              <a:rPr lang="zh-CN" altLang="en-US" sz="2400" dirty="0"/>
              <a:t>（或反之）汇率的银行；但是这种对有限市场的经纪人服务可能在定价上包含成本因素。</a:t>
            </a:r>
            <a:endParaRPr lang="zh-CN" altLang="en-US" sz="2400" dirty="0"/>
          </a:p>
          <a:p>
            <a:pPr algn="just">
              <a:buNone/>
            </a:pPr>
            <a:r>
              <a:rPr lang="en-US" altLang="zh-CN" sz="2400" dirty="0"/>
              <a:t>12.There will also be a slight risk that the rates may move before both deals have been finalized, and it may happen that the amounts are too large for one of the counterparties, thus possibly necessitating three or four deals instead of two.</a:t>
            </a:r>
            <a:endParaRPr lang="en-US" altLang="zh-CN" sz="2400" dirty="0"/>
          </a:p>
          <a:p>
            <a:pPr>
              <a:buNone/>
            </a:pPr>
            <a:r>
              <a:rPr lang="zh-CN" altLang="en-US" sz="2400" dirty="0"/>
              <a:t>    另外还存在两笔交易完成之前，汇率可能变动的微小风险，而且对其中一个交易商来说，金额太大的情况亦可能发生，因此需要三、四笔交易而不只是两笔。</a:t>
            </a:r>
            <a:endParaRPr lang="en-US" altLang="zh-CN" sz="2400" dirty="0"/>
          </a:p>
          <a:p>
            <a:pPr>
              <a:buNone/>
            </a:pPr>
            <a:endParaRPr lang="zh-CN" altLang="en-US" sz="2000" dirty="0"/>
          </a:p>
          <a:p>
            <a:endParaRPr lang="zh-CN" alt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vert="horz" wrap="square" lIns="91440" tIns="45720" rIns="91440" bIns="45720" anchor="ctr" anchorCtr="0"/>
          <a:lstStyle/>
          <a:p>
            <a:endParaRPr lang="zh-CN" altLang="en-US" dirty="0"/>
          </a:p>
        </p:txBody>
      </p:sp>
      <p:sp>
        <p:nvSpPr>
          <p:cNvPr id="15363" name="内容占位符 2"/>
          <p:cNvSpPr>
            <a:spLocks noGrp="1"/>
          </p:cNvSpPr>
          <p:nvPr>
            <p:ph idx="1"/>
          </p:nvPr>
        </p:nvSpPr>
        <p:spPr>
          <a:xfrm>
            <a:off x="395536" y="1143000"/>
            <a:ext cx="8280920" cy="4876800"/>
          </a:xfrm>
        </p:spPr>
        <p:txBody>
          <a:bodyPr vert="horz" wrap="square" lIns="91440" tIns="45720" rIns="91440" bIns="45720" anchor="t" anchorCtr="0"/>
          <a:lstStyle/>
          <a:p>
            <a:pPr>
              <a:buNone/>
            </a:pPr>
            <a:r>
              <a:rPr lang="en-US" altLang="zh-CN" sz="2400" dirty="0"/>
              <a:t>13.The intention to realize a profit or minimize a loss should always be paramount in a dealer’s mind; consequently, the fewer transactions necessary to reach a satisfactory conclusion, the better.</a:t>
            </a:r>
            <a:endParaRPr lang="en-US" altLang="zh-CN" sz="2400" dirty="0"/>
          </a:p>
          <a:p>
            <a:pPr>
              <a:buNone/>
            </a:pPr>
            <a:r>
              <a:rPr lang="zh-CN" altLang="en-US" sz="2400" dirty="0">
                <a:solidFill>
                  <a:srgbClr val="FF0000"/>
                </a:solidFill>
              </a:rPr>
              <a:t>    实现利润</a:t>
            </a:r>
            <a:r>
              <a:rPr lang="zh-CN" altLang="en-US" sz="2400" dirty="0"/>
              <a:t>或使</a:t>
            </a:r>
            <a:r>
              <a:rPr lang="zh-CN" altLang="en-US" sz="2400" dirty="0">
                <a:solidFill>
                  <a:srgbClr val="FF0000"/>
                </a:solidFill>
              </a:rPr>
              <a:t>损失</a:t>
            </a:r>
            <a:r>
              <a:rPr lang="zh-CN" altLang="en-US" sz="2400" dirty="0"/>
              <a:t>最小化的意识在交易商心目中必须始终占首要地位。因而达成满意结果所需的交易越少越。好。</a:t>
            </a:r>
            <a:endParaRPr lang="zh-CN" altLang="en-US" sz="2400" dirty="0"/>
          </a:p>
          <a:p>
            <a:pPr>
              <a:buNone/>
            </a:pPr>
            <a:r>
              <a:rPr lang="en-US" altLang="zh-CN" sz="2400" dirty="0"/>
              <a:t>14.The high volatility of the US dollar against most other currencies has resulted in many banks switching their attention to exchange transactions not involving the US currency.</a:t>
            </a:r>
            <a:endParaRPr lang="en-US" altLang="zh-CN" sz="2400" dirty="0"/>
          </a:p>
          <a:p>
            <a:pPr>
              <a:buNone/>
            </a:pPr>
            <a:r>
              <a:rPr lang="zh-CN" altLang="en-US" sz="2400" dirty="0"/>
              <a:t>    美元对大多数货币汇率的极端不稳定已经导致许多银行将其注意力转为不涉及美元的外汇交易。</a:t>
            </a:r>
            <a:endParaRPr lang="zh-CN" altLang="en-US" sz="2400" dirty="0"/>
          </a:p>
          <a:p>
            <a:pPr>
              <a:buNone/>
            </a:pPr>
            <a:endParaRPr lang="zh-CN" alt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vert="horz" wrap="square" lIns="91440" tIns="45720" rIns="91440" bIns="45720" anchor="ctr" anchorCtr="0"/>
          <a:lstStyle/>
          <a:p>
            <a:endParaRPr lang="zh-CN" altLang="en-US" dirty="0"/>
          </a:p>
        </p:txBody>
      </p:sp>
      <p:sp>
        <p:nvSpPr>
          <p:cNvPr id="16387" name="内容占位符 2"/>
          <p:cNvSpPr>
            <a:spLocks noGrp="1"/>
          </p:cNvSpPr>
          <p:nvPr>
            <p:ph idx="1"/>
          </p:nvPr>
        </p:nvSpPr>
        <p:spPr>
          <a:xfrm>
            <a:off x="323528" y="1340768"/>
            <a:ext cx="8138864" cy="4419600"/>
          </a:xfrm>
        </p:spPr>
        <p:txBody>
          <a:bodyPr vert="horz" wrap="square" lIns="91440" tIns="45720" rIns="91440" bIns="45720" anchor="t" anchorCtr="0"/>
          <a:lstStyle/>
          <a:p>
            <a:pPr algn="just">
              <a:buNone/>
            </a:pPr>
            <a:r>
              <a:rPr lang="en-US" altLang="zh-CN" sz="2400" dirty="0"/>
              <a:t>15.This applies particularly to currencies in the European Exchange Rate Mechanism (ERM), which but for formal devaluations can only move within narrow bands, and devaluations in the ERM are currently rare.  </a:t>
            </a:r>
            <a:endParaRPr lang="en-US" altLang="zh-CN" sz="2400" dirty="0"/>
          </a:p>
          <a:p>
            <a:pPr>
              <a:buNone/>
            </a:pPr>
            <a:r>
              <a:rPr lang="zh-CN" altLang="en-US" sz="2400" dirty="0"/>
              <a:t>     这对欧洲外汇汇率机制的货币尤其适用。除非正式贬值，它们只能在狭小的幅度内波动，而且欧洲外汇汇率机制下的货币贬值当今十分罕见。</a:t>
            </a:r>
            <a:endParaRPr lang="zh-CN" altLang="en-US" sz="2400" dirty="0"/>
          </a:p>
          <a:p>
            <a:pPr algn="just">
              <a:buNone/>
            </a:pPr>
            <a:r>
              <a:rPr lang="en-US" altLang="zh-CN" sz="2400" dirty="0"/>
              <a:t>16.The spot rate for a currency is the price quoted for the nearest standard settlement day for the purchase or sale of this currency against another one.  </a:t>
            </a:r>
            <a:endParaRPr lang="en-US" altLang="zh-CN" sz="2400" dirty="0"/>
          </a:p>
          <a:p>
            <a:pPr>
              <a:buNone/>
            </a:pPr>
            <a:r>
              <a:rPr lang="zh-CN" altLang="en-US" sz="2400" dirty="0"/>
              <a:t>    一种货币的即期汇率是在最近的标准交割日，该种货币与另一种货币买卖所报的价格。</a:t>
            </a:r>
            <a:endParaRPr lang="zh-CN" altLang="en-US" sz="2400" dirty="0"/>
          </a:p>
          <a:p>
            <a:pPr>
              <a:buNone/>
            </a:pP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vert="horz" wrap="square" lIns="91440" tIns="45720" rIns="91440" bIns="45720" anchor="ctr" anchorCtr="0"/>
          <a:lstStyle/>
          <a:p>
            <a:endParaRPr lang="zh-CN" altLang="en-US" dirty="0"/>
          </a:p>
        </p:txBody>
      </p:sp>
      <p:sp>
        <p:nvSpPr>
          <p:cNvPr id="18435" name="内容占位符 2"/>
          <p:cNvSpPr>
            <a:spLocks noGrp="1"/>
          </p:cNvSpPr>
          <p:nvPr>
            <p:ph idx="1"/>
          </p:nvPr>
        </p:nvSpPr>
        <p:spPr>
          <a:xfrm>
            <a:off x="395536" y="1143000"/>
            <a:ext cx="8352928" cy="4876800"/>
          </a:xfrm>
        </p:spPr>
        <p:txBody>
          <a:bodyPr vert="horz" wrap="square" lIns="91440" tIns="45720" rIns="91440" bIns="45720" anchor="t" anchorCtr="0"/>
          <a:lstStyle/>
          <a:p>
            <a:pPr algn="just">
              <a:buNone/>
            </a:pPr>
            <a:r>
              <a:rPr lang="en-US" altLang="zh-CN" sz="2400" dirty="0"/>
              <a:t>17.The spot rate, whether floating freely or fixed by the authorities, reflects the external value of a currency at the time of dealing.  </a:t>
            </a:r>
            <a:endParaRPr lang="en-US" altLang="zh-CN" sz="2400" dirty="0"/>
          </a:p>
          <a:p>
            <a:pPr>
              <a:buNone/>
            </a:pPr>
            <a:r>
              <a:rPr lang="zh-CN" altLang="en-US" sz="2400" dirty="0"/>
              <a:t>    不论是自由浮动抑或是由有关当局加以决定，即期汇率反映的是交易时货币的对外价值。</a:t>
            </a:r>
            <a:endParaRPr lang="zh-CN" altLang="en-US" sz="2400" dirty="0"/>
          </a:p>
          <a:p>
            <a:pPr algn="just">
              <a:buNone/>
            </a:pPr>
            <a:r>
              <a:rPr lang="en-US" altLang="zh-CN" sz="2400" dirty="0"/>
              <a:t>18. For some currencies there may be an internal and external value, but as this usually applies to controlled exchange activities, it is really the rate for normal commercial transactions, mostly imports and exports of goods and services, that is the exchange and spot rate.</a:t>
            </a:r>
            <a:endParaRPr lang="en-US" altLang="zh-CN" sz="2400" dirty="0"/>
          </a:p>
          <a:p>
            <a:pPr>
              <a:buNone/>
            </a:pPr>
            <a:r>
              <a:rPr lang="zh-CN" altLang="en-US" sz="2400" dirty="0"/>
              <a:t>    有些货币可能具有对内价值和对外价值，但是由于这通常只适用于受管制的外汇业务，只有对正常商业交易</a:t>
            </a:r>
            <a:r>
              <a:rPr lang="zh-CN" altLang="zh-CN" sz="2400" dirty="0"/>
              <a:t>——</a:t>
            </a:r>
            <a:r>
              <a:rPr lang="zh-CN" altLang="en-US" sz="2400" dirty="0"/>
              <a:t>主要是商品和服务的进出口的汇率才是汇兑和即期汇率。</a:t>
            </a:r>
            <a:endParaRPr lang="en-US" altLang="zh-CN" sz="2400" dirty="0"/>
          </a:p>
          <a:p>
            <a:endParaRPr lang="en-US" altLang="zh-CN" sz="2400"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vert="horz" wrap="square" lIns="91440" tIns="45720" rIns="91440" bIns="45720" anchor="ctr" anchorCtr="0"/>
          <a:lstStyle/>
          <a:p>
            <a:endParaRPr lang="zh-CN" altLang="en-US" dirty="0"/>
          </a:p>
        </p:txBody>
      </p:sp>
      <p:sp>
        <p:nvSpPr>
          <p:cNvPr id="19459" name="内容占位符 2"/>
          <p:cNvSpPr>
            <a:spLocks noGrp="1"/>
          </p:cNvSpPr>
          <p:nvPr>
            <p:ph idx="1"/>
          </p:nvPr>
        </p:nvSpPr>
        <p:spPr>
          <a:xfrm>
            <a:off x="323528" y="1166117"/>
            <a:ext cx="8496944" cy="4876800"/>
          </a:xfrm>
        </p:spPr>
        <p:txBody>
          <a:bodyPr vert="horz" wrap="square" lIns="91440" tIns="45720" rIns="91440" bIns="45720" anchor="t" anchorCtr="0"/>
          <a:lstStyle/>
          <a:p>
            <a:pPr>
              <a:buNone/>
            </a:pPr>
            <a:endParaRPr lang="en-US" altLang="zh-CN" sz="2400" dirty="0"/>
          </a:p>
          <a:p>
            <a:pPr algn="just">
              <a:buNone/>
            </a:pPr>
            <a:r>
              <a:rPr lang="en-US" altLang="zh-CN" sz="2400" dirty="0"/>
              <a:t>19.It must be said, though, that forward rates are of more value to the commercial user of the market than the spot rates.  The forward rates are the true indicators of what prices are appropriate for imports and exports of services and goods, in view of the time-lag between negotiation, execution and delivery.</a:t>
            </a:r>
            <a:endParaRPr lang="en-US" altLang="zh-CN" sz="2400" dirty="0"/>
          </a:p>
          <a:p>
            <a:pPr>
              <a:buNone/>
            </a:pPr>
            <a:r>
              <a:rPr lang="zh-CN" altLang="en-US" sz="2400" dirty="0"/>
              <a:t>    但是应当承认，远期汇率比即期汇率对外汇市场商业使用者更有价值。考虑到谈判、履行和交割之间的时差，远期汇率是服务和商品进出口何种价格较为适宜的真正指标。</a:t>
            </a:r>
            <a:endParaRPr lang="zh-CN" altLang="en-US" sz="2400" dirty="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412776"/>
            <a:ext cx="7924800" cy="4419600"/>
          </a:xfrm>
        </p:spPr>
        <p:txBody>
          <a:bodyPr/>
          <a:lstStyle/>
          <a:p>
            <a:pPr algn="just">
              <a:buNone/>
            </a:pPr>
            <a:r>
              <a:rPr lang="en-US" altLang="zh-CN" sz="2400" dirty="0"/>
              <a:t>20.While the exchange rate is also the spot rate for a currency and the numeraire for the national currency, the forward rate is sometimes looked upon as the true indicator of what value a currency should have at a particular time in the future. </a:t>
            </a:r>
            <a:endParaRPr lang="en-US" altLang="zh-CN" sz="2400" dirty="0"/>
          </a:p>
          <a:p>
            <a:pPr>
              <a:buNone/>
            </a:pPr>
            <a:r>
              <a:rPr lang="zh-CN" altLang="en-US" sz="2400" dirty="0"/>
              <a:t>    尽管外汇汇率也是一种货币的即期汇率和本国货币的计价标准，远期汇率时常被视为一种货币在未来某一时间可能具有的价值的真正指标。</a:t>
            </a:r>
            <a:endParaRPr lang="en-US" altLang="zh-CN" sz="2400" dirty="0"/>
          </a:p>
          <a:p>
            <a:pPr>
              <a:buNone/>
            </a:pPr>
            <a:endParaRPr lang="zh-CN" altLang="zh-CN" sz="2800"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vert="horz" wrap="square" lIns="91440" tIns="45720" rIns="91440" bIns="45720" anchor="ctr" anchorCtr="0"/>
          <a:lstStyle/>
          <a:p>
            <a:endParaRPr lang="zh-CN" altLang="en-US" dirty="0"/>
          </a:p>
        </p:txBody>
      </p:sp>
      <p:sp>
        <p:nvSpPr>
          <p:cNvPr id="23555" name="内容占位符 2"/>
          <p:cNvSpPr>
            <a:spLocks noGrp="1"/>
          </p:cNvSpPr>
          <p:nvPr>
            <p:ph idx="1"/>
          </p:nvPr>
        </p:nvSpPr>
        <p:spPr>
          <a:xfrm>
            <a:off x="395536" y="1143000"/>
            <a:ext cx="8280920" cy="4876800"/>
          </a:xfrm>
        </p:spPr>
        <p:txBody>
          <a:bodyPr vert="horz" wrap="square" lIns="91440" tIns="45720" rIns="91440" bIns="45720" anchor="t" anchorCtr="0"/>
          <a:lstStyle/>
          <a:p>
            <a:pPr>
              <a:buNone/>
            </a:pPr>
            <a:endParaRPr lang="en-US" altLang="zh-CN" sz="2400" dirty="0"/>
          </a:p>
          <a:p>
            <a:pPr algn="just">
              <a:buNone/>
            </a:pPr>
            <a:r>
              <a:rPr lang="en-US" altLang="zh-CN" sz="2400" dirty="0"/>
              <a:t>21. A bank closing its books on a particular day, let us say a Monday, would consider that Monday as being the spot date and the next day (Tuesday) and all the following days would simply be counted as forwards.  </a:t>
            </a:r>
            <a:endParaRPr lang="en-US" altLang="zh-CN" sz="2400" dirty="0"/>
          </a:p>
          <a:p>
            <a:pPr>
              <a:buNone/>
            </a:pPr>
            <a:r>
              <a:rPr lang="zh-CN" altLang="en-US" sz="2400" dirty="0"/>
              <a:t>     在某一天（比方说星期一）结账的一家银行就会将星期一作为即期日，而次日（星期二）以及以后所有的日子就会被视作远期。</a:t>
            </a:r>
            <a:endParaRPr lang="en-US" altLang="zh-CN" sz="2400" dirty="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484784"/>
            <a:ext cx="7924800" cy="4419600"/>
          </a:xfrm>
        </p:spPr>
        <p:txBody>
          <a:bodyPr/>
          <a:lstStyle/>
          <a:p>
            <a:pPr algn="just">
              <a:buNone/>
            </a:pPr>
            <a:r>
              <a:rPr lang="en-US" altLang="zh-CN" sz="2400" dirty="0"/>
              <a:t>22.This is a very logical attitude, as positions actually processed over the books of foreign contracts on that day are irreversible, whereas positions taken for the following and ensuing days can, in theory at least, still be reversed (matched).</a:t>
            </a:r>
            <a:endParaRPr lang="en-US" altLang="zh-CN" sz="2400" dirty="0"/>
          </a:p>
          <a:p>
            <a:pPr>
              <a:buNone/>
            </a:pPr>
            <a:r>
              <a:rPr lang="zh-CN" altLang="en-US" sz="2400" dirty="0"/>
              <a:t>     这种态度很符合逻辑，因为该日外汇合同簿上实际办理的头寸是无法变更的，而以后几天所持的头寸至少在理论上可以加以改变（平衡）。</a:t>
            </a:r>
            <a:endParaRPr lang="en-US" altLang="zh-CN" sz="2400"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vert="horz" wrap="square" lIns="91440" tIns="45720" rIns="91440" bIns="45720" anchor="ctr" anchorCtr="0"/>
          <a:lstStyle/>
          <a:p>
            <a:endParaRPr lang="zh-CN" altLang="en-US" dirty="0"/>
          </a:p>
        </p:txBody>
      </p:sp>
      <p:sp>
        <p:nvSpPr>
          <p:cNvPr id="24579" name="内容占位符 2"/>
          <p:cNvSpPr>
            <a:spLocks noGrp="1"/>
          </p:cNvSpPr>
          <p:nvPr>
            <p:ph idx="1"/>
          </p:nvPr>
        </p:nvSpPr>
        <p:spPr>
          <a:xfrm>
            <a:off x="395536" y="1268760"/>
            <a:ext cx="8138864" cy="4779640"/>
          </a:xfrm>
        </p:spPr>
        <p:txBody>
          <a:bodyPr vert="horz" wrap="square" lIns="91440" tIns="45720" rIns="91440" bIns="45720" anchor="t" anchorCtr="0"/>
          <a:lstStyle/>
          <a:p>
            <a:pPr algn="just">
              <a:buNone/>
            </a:pPr>
            <a:r>
              <a:rPr lang="en-US" altLang="zh-CN" sz="2400" dirty="0"/>
              <a:t>23.Forward rates are quoted for the major currencies up to five years’ delivery, sometimes longer, and for others up to one year or for shorter periods, depending on the attitude taken be the appropriate monetary authorities or the depth of the interbank market in these currencies.  </a:t>
            </a:r>
            <a:endParaRPr lang="en-US" altLang="zh-CN" sz="2400" dirty="0"/>
          </a:p>
          <a:p>
            <a:pPr>
              <a:buNone/>
            </a:pPr>
            <a:r>
              <a:rPr lang="zh-CN" altLang="en-US" sz="2400" dirty="0"/>
              <a:t>     对主要货币所报的远期汇率可长至五年后，有时五年以上之后交割，对其他货币则在一年后或一年以内交割，这取决于有关货币当局所持的态度或这些货币的银行同业拆放市场的深度。</a:t>
            </a:r>
            <a:endParaRPr lang="zh-CN" altLang="en-US" sz="2400" dirty="0"/>
          </a:p>
          <a:p>
            <a:pPr>
              <a:buNone/>
            </a:pPr>
            <a:r>
              <a:rPr lang="zh-CN" altLang="en-US" sz="2400" dirty="0"/>
              <a:t> </a:t>
            </a:r>
            <a:endParaRPr lang="en-US" altLang="zh-CN"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838200"/>
            <a:ext cx="8015287" cy="914400"/>
          </a:xfrm>
        </p:spPr>
        <p:txBody>
          <a:bodyPr/>
          <a:lstStyle/>
          <a:p>
            <a:endParaRPr lang="zh-CN" altLang="en-US"/>
          </a:p>
        </p:txBody>
      </p:sp>
      <p:sp>
        <p:nvSpPr>
          <p:cNvPr id="3" name="内容占位符 2"/>
          <p:cNvSpPr>
            <a:spLocks noGrp="1"/>
          </p:cNvSpPr>
          <p:nvPr>
            <p:ph idx="1"/>
          </p:nvPr>
        </p:nvSpPr>
        <p:spPr>
          <a:xfrm>
            <a:off x="395536" y="1143000"/>
            <a:ext cx="7924800" cy="4876800"/>
          </a:xfrm>
        </p:spPr>
        <p:txBody>
          <a:bodyPr/>
          <a:lstStyle/>
          <a:p>
            <a:pPr>
              <a:buNone/>
            </a:pPr>
            <a:endParaRPr lang="en-US" altLang="zh-CN" sz="2400" dirty="0"/>
          </a:p>
          <a:p>
            <a:pPr>
              <a:buNone/>
            </a:pPr>
            <a:endParaRPr lang="en-US" altLang="zh-CN" sz="2400" dirty="0"/>
          </a:p>
          <a:p>
            <a:pPr algn="just">
              <a:buNone/>
            </a:pPr>
            <a:r>
              <a:rPr lang="en-US" altLang="zh-CN" sz="2400" dirty="0"/>
              <a:t>24. As the number of market-makers declines rapidly the longer the maturity, it is normal to find that even in major currencies like sterling, only one market-maker is to be found in a particular period over one year at any one time.</a:t>
            </a:r>
            <a:endParaRPr lang="en-US" altLang="zh-CN" sz="2400" dirty="0"/>
          </a:p>
          <a:p>
            <a:pPr>
              <a:buNone/>
            </a:pPr>
            <a:r>
              <a:rPr lang="zh-CN" altLang="en-US" sz="2400" dirty="0"/>
              <a:t>    到期日越长，市场制造者的数目就会急剧下降，因此即便英镑这样的主要货币，在任何时候某一时期一年之上的市场制造者只能找到一个，这是毫不为怪的。</a:t>
            </a:r>
            <a:r>
              <a:rPr lang="en-US" altLang="zh-CN" sz="2400" dirty="0"/>
              <a:t> </a:t>
            </a:r>
            <a:endParaRPr lang="en-US" altLang="zh-CN" sz="2400" dirty="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p:txBody>
          <a:bodyPr vert="horz" wrap="square" lIns="91440" tIns="45720" rIns="91440" bIns="45720" anchor="ctr" anchorCtr="0"/>
          <a:lstStyle/>
          <a:p>
            <a:pPr eaLnBrk="1" hangingPunct="1"/>
            <a:r>
              <a:rPr lang="en-US" altLang="zh-CN" sz="2500"/>
              <a:t>Ⅰ. Explanatory Notes on Technical Terms (</a:t>
            </a:r>
            <a:r>
              <a:rPr lang="zh-CN" altLang="en-US" sz="2500" dirty="0"/>
              <a:t>专业术语</a:t>
            </a:r>
            <a:r>
              <a:rPr lang="en-US" altLang="zh-CN" sz="2500"/>
              <a:t>)</a:t>
            </a:r>
            <a:endParaRPr lang="en-US" altLang="zh-CN" sz="2500"/>
          </a:p>
        </p:txBody>
      </p:sp>
      <p:sp>
        <p:nvSpPr>
          <p:cNvPr id="3075" name="Rectangle 3"/>
          <p:cNvSpPr>
            <a:spLocks noGrp="1" noChangeArrowheads="1"/>
          </p:cNvSpPr>
          <p:nvPr>
            <p:ph idx="1"/>
          </p:nvPr>
        </p:nvSpPr>
        <p:spPr>
          <a:xfrm>
            <a:off x="195263" y="1340768"/>
            <a:ext cx="8339137" cy="4679032"/>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sz="2400" b="0" i="0" u="none" strike="noStrike" kern="0" cap="none" spc="0" normalizeH="0" baseline="0" noProof="0" dirty="0">
                <a:ln>
                  <a:noFill/>
                </a:ln>
                <a:solidFill>
                  <a:schemeClr val="tx1"/>
                </a:solidFill>
                <a:effectLst/>
                <a:uLnTx/>
                <a:uFillTx/>
                <a:latin typeface="+mn-lt"/>
                <a:ea typeface="+mn-ea"/>
                <a:cs typeface="+mn-cs"/>
              </a:rPr>
              <a:t>1. the exchange rate </a:t>
            </a:r>
            <a:r>
              <a:rPr kumimoji="0" lang="zh-CN" sz="2400" b="0" i="0" u="none" strike="noStrike" kern="0" cap="none" spc="0" normalizeH="0" baseline="0" noProof="0" dirty="0">
                <a:ln>
                  <a:noFill/>
                </a:ln>
                <a:solidFill>
                  <a:schemeClr val="tx1"/>
                </a:solidFill>
                <a:effectLst/>
                <a:uLnTx/>
                <a:uFillTx/>
                <a:latin typeface="+mn-lt"/>
                <a:ea typeface="+mn-ea"/>
                <a:cs typeface="+mn-cs"/>
              </a:rPr>
              <a:t>—— 外汇汇率指一种货币与另一种货币的买卖价格。</a:t>
            </a:r>
            <a:endParaRPr kumimoji="0" 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sz="2400" b="0" i="0" u="none" strike="noStrike" kern="0" cap="none" spc="0" normalizeH="0" baseline="0" noProof="0" dirty="0">
                <a:ln>
                  <a:noFill/>
                </a:ln>
                <a:solidFill>
                  <a:srgbClr val="FF0000"/>
                </a:solidFill>
                <a:effectLst/>
                <a:uLnTx/>
                <a:uFillTx/>
                <a:latin typeface="+mn-lt"/>
                <a:ea typeface="+mn-ea"/>
                <a:cs typeface="+mn-cs"/>
              </a:rPr>
              <a:t>2. central bank </a:t>
            </a:r>
            <a:r>
              <a:rPr kumimoji="0" lang="zh-CN" sz="2400" b="0" i="0" u="none" strike="noStrike" kern="0" cap="none" spc="0" normalizeH="0" baseline="0" noProof="0" dirty="0">
                <a:ln>
                  <a:noFill/>
                </a:ln>
                <a:solidFill>
                  <a:srgbClr val="FF0000"/>
                </a:solidFill>
                <a:effectLst/>
                <a:uLnTx/>
                <a:uFillTx/>
                <a:latin typeface="+mn-lt"/>
                <a:ea typeface="+mn-ea"/>
                <a:cs typeface="+mn-cs"/>
              </a:rPr>
              <a:t>——国家授权予之管理全国金融工作的银行。 例如：中国人民银行、纽约联邦储备银行、欧洲中央银行等。</a:t>
            </a:r>
            <a:endParaRPr kumimoji="0" lang="zh-CN" sz="24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sz="2400" b="0" i="0" u="none" strike="noStrike" kern="0" cap="none" spc="0" normalizeH="0" baseline="0" noProof="0" dirty="0">
                <a:ln>
                  <a:noFill/>
                </a:ln>
                <a:solidFill>
                  <a:schemeClr val="tx1"/>
                </a:solidFill>
                <a:effectLst/>
                <a:uLnTx/>
                <a:uFillTx/>
                <a:latin typeface="+mn-lt"/>
                <a:ea typeface="+mn-ea"/>
                <a:cs typeface="+mn-cs"/>
              </a:rPr>
              <a:t>3. depreciate (of money) </a:t>
            </a:r>
            <a:r>
              <a:rPr kumimoji="0" lang="zh-CN" sz="2400" b="0" i="0" u="none" strike="noStrike" kern="0" cap="none" spc="0" normalizeH="0" baseline="0" noProof="0" dirty="0">
                <a:ln>
                  <a:noFill/>
                </a:ln>
                <a:solidFill>
                  <a:schemeClr val="tx1"/>
                </a:solidFill>
                <a:effectLst/>
                <a:uLnTx/>
                <a:uFillTx/>
                <a:latin typeface="+mn-lt"/>
                <a:ea typeface="+mn-ea"/>
                <a:cs typeface="+mn-cs"/>
              </a:rPr>
              <a:t>——货币贬值</a:t>
            </a:r>
            <a:endParaRPr kumimoji="0" 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sz="2400" b="0" i="0" u="none" strike="noStrike" kern="0" cap="none" spc="0" normalizeH="0" baseline="0" noProof="0" dirty="0">
                <a:ln>
                  <a:noFill/>
                </a:ln>
                <a:solidFill>
                  <a:schemeClr val="tx1"/>
                </a:solidFill>
                <a:effectLst/>
                <a:uLnTx/>
                <a:uFillTx/>
                <a:latin typeface="+mn-lt"/>
                <a:ea typeface="+mn-ea"/>
                <a:cs typeface="+mn-cs"/>
              </a:rPr>
              <a:t>4. appreciate (of money)</a:t>
            </a:r>
            <a:r>
              <a:rPr kumimoji="0" lang="zh-CN" sz="2400" b="0" i="0" u="none" strike="noStrike" kern="0" cap="none" spc="0" normalizeH="0" baseline="0" noProof="0" dirty="0">
                <a:ln>
                  <a:noFill/>
                </a:ln>
                <a:solidFill>
                  <a:schemeClr val="tx1"/>
                </a:solidFill>
                <a:effectLst/>
                <a:uLnTx/>
                <a:uFillTx/>
                <a:latin typeface="+mn-lt"/>
                <a:ea typeface="+mn-ea"/>
                <a:cs typeface="+mn-cs"/>
              </a:rPr>
              <a:t>——货币升值</a:t>
            </a:r>
            <a:endParaRPr kumimoji="0" 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sz="2400" b="0" i="0" u="none" strike="noStrike" kern="0" cap="none" spc="0" normalizeH="0" baseline="0" noProof="0" dirty="0">
                <a:ln>
                  <a:noFill/>
                </a:ln>
                <a:solidFill>
                  <a:schemeClr val="tx1"/>
                </a:solidFill>
                <a:effectLst/>
                <a:uLnTx/>
                <a:uFillTx/>
                <a:latin typeface="+mn-lt"/>
                <a:ea typeface="+mn-ea"/>
                <a:cs typeface="+mn-cs"/>
              </a:rPr>
              <a:t>5. dirty float rate or managed float </a:t>
            </a:r>
            <a:r>
              <a:rPr kumimoji="0" lang="zh-CN" sz="2400" b="0" i="0" u="none" strike="noStrike" kern="0" cap="none" spc="0" normalizeH="0" baseline="0" noProof="0" dirty="0">
                <a:ln>
                  <a:noFill/>
                </a:ln>
                <a:solidFill>
                  <a:schemeClr val="tx1"/>
                </a:solidFill>
                <a:effectLst/>
                <a:uLnTx/>
                <a:uFillTx/>
                <a:latin typeface="+mn-lt"/>
                <a:ea typeface="+mn-ea"/>
                <a:cs typeface="+mn-cs"/>
              </a:rPr>
              <a:t>——肮脏浮动或管理浮动，指为了避免汇率剧烈波动，政府对外汇市场进行或明或暗的干扰</a:t>
            </a:r>
            <a:endParaRPr kumimoji="0" 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sz="2400" b="0" i="0" u="none" strike="noStrike" kern="0" cap="none" spc="0" normalizeH="0" baseline="0" noProof="0" dirty="0">
                <a:ln>
                  <a:noFill/>
                </a:ln>
                <a:solidFill>
                  <a:schemeClr val="tx1"/>
                </a:solidFill>
                <a:effectLst/>
                <a:uLnTx/>
                <a:uFillTx/>
                <a:latin typeface="+mn-lt"/>
                <a:ea typeface="+mn-ea"/>
                <a:cs typeface="+mn-cs"/>
              </a:rPr>
              <a:t>6. specialist, expert on broker </a:t>
            </a:r>
            <a:r>
              <a:rPr kumimoji="0" lang="zh-CN" sz="2400" b="0" i="0" u="none" strike="noStrike" kern="0" cap="none" spc="0" normalizeH="0" baseline="0" noProof="0" dirty="0">
                <a:ln>
                  <a:noFill/>
                </a:ln>
                <a:solidFill>
                  <a:schemeClr val="tx1"/>
                </a:solidFill>
                <a:effectLst/>
                <a:uLnTx/>
                <a:uFillTx/>
                <a:latin typeface="+mn-lt"/>
                <a:ea typeface="+mn-ea"/>
                <a:cs typeface="+mn-cs"/>
              </a:rPr>
              <a:t>——专家或经纪人</a:t>
            </a:r>
            <a:endParaRPr kumimoji="0" lang="zh-CN" sz="2400" b="0" i="0" u="none" strike="noStrike" kern="0" cap="none" spc="0" normalizeH="0" baseline="0" noProof="0" dirty="0">
              <a:ln>
                <a:noFill/>
              </a:ln>
              <a:solidFill>
                <a:schemeClr val="tx1"/>
              </a:solidFill>
              <a:effectLst/>
              <a:uLnTx/>
              <a:uFillTx/>
              <a:latin typeface="+mn-lt"/>
              <a:ea typeface="+mn-ea"/>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defRPr/>
            </a:pPr>
            <a:endParaRPr kumimoji="0" lang="en-US" altLang="zh-CN" sz="14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vert="horz" wrap="square" lIns="91440" tIns="45720" rIns="91440" bIns="45720" anchor="ctr" anchorCtr="0"/>
          <a:lstStyle/>
          <a:p>
            <a:endParaRPr lang="zh-CN" altLang="en-US" dirty="0"/>
          </a:p>
        </p:txBody>
      </p:sp>
      <p:sp>
        <p:nvSpPr>
          <p:cNvPr id="26627" name="内容占位符 2"/>
          <p:cNvSpPr>
            <a:spLocks noGrp="1"/>
          </p:cNvSpPr>
          <p:nvPr>
            <p:ph idx="1"/>
          </p:nvPr>
        </p:nvSpPr>
        <p:spPr>
          <a:xfrm>
            <a:off x="467544" y="1412776"/>
            <a:ext cx="7924800" cy="4419600"/>
          </a:xfrm>
        </p:spPr>
        <p:txBody>
          <a:bodyPr vert="horz" wrap="square" lIns="91440" tIns="45720" rIns="91440" bIns="45720" anchor="t" anchorCtr="0"/>
          <a:lstStyle/>
          <a:p>
            <a:pPr>
              <a:buNone/>
            </a:pPr>
            <a:endParaRPr lang="en-US" altLang="zh-CN" sz="2000" dirty="0"/>
          </a:p>
          <a:p>
            <a:pPr algn="just">
              <a:buNone/>
            </a:pPr>
            <a:r>
              <a:rPr lang="en-US" altLang="zh-CN" sz="2400" dirty="0"/>
              <a:t>25.For those considering offering specialist services in longer than one-year periods, they must make sure that there are sufficient numbers of other participants in the time segment, or else they must be prepared to run risks for long periods of time without being able to “unload” their positions.</a:t>
            </a:r>
            <a:endParaRPr lang="en-US" altLang="zh-CN" sz="2400" dirty="0"/>
          </a:p>
          <a:p>
            <a:pPr>
              <a:buNone/>
            </a:pPr>
            <a:r>
              <a:rPr lang="zh-CN" altLang="en-US" sz="2400" dirty="0"/>
              <a:t>     对那些考虑提供一年期以上经纪人服务的人们来说，他们必须确保在这段时间内有足够数量的其他参与方，否则他们必须准备冒长期内无法“卸去”头寸的风险。</a:t>
            </a:r>
            <a:r>
              <a:rPr lang="en-US" altLang="zh-CN" sz="2400" dirty="0"/>
              <a:t> </a:t>
            </a:r>
            <a:endParaRPr lang="zh-CN" altLang="zh-CN"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vert="horz" wrap="square" lIns="91440" tIns="45720" rIns="91440" bIns="45720" anchor="ctr" anchorCtr="0"/>
          <a:lstStyle/>
          <a:p>
            <a:pPr eaLnBrk="1" hangingPunct="1"/>
            <a:r>
              <a:rPr lang="en-US" altLang="zh-CN" sz="2500"/>
              <a:t>Ⅲ. Keys to Test Yourself</a:t>
            </a:r>
            <a:endParaRPr lang="en-US" altLang="zh-CN" sz="2500"/>
          </a:p>
        </p:txBody>
      </p:sp>
      <p:sp>
        <p:nvSpPr>
          <p:cNvPr id="28675" name="Rectangle 3"/>
          <p:cNvSpPr>
            <a:spLocks noGrp="1"/>
          </p:cNvSpPr>
          <p:nvPr>
            <p:ph idx="1"/>
          </p:nvPr>
        </p:nvSpPr>
        <p:spPr>
          <a:xfrm>
            <a:off x="431800" y="1378848"/>
            <a:ext cx="8280400" cy="5256213"/>
          </a:xfrm>
        </p:spPr>
        <p:txBody>
          <a:bodyPr vert="horz" wrap="square" lIns="91440" tIns="45720" rIns="91440" bIns="45720" anchor="t" anchorCtr="0"/>
          <a:lstStyle/>
          <a:p>
            <a:pPr eaLnBrk="1" hangingPunct="1">
              <a:lnSpc>
                <a:spcPct val="80000"/>
              </a:lnSpc>
              <a:buNone/>
            </a:pPr>
            <a:r>
              <a:rPr lang="en-US" altLang="zh-CN" sz="2400" dirty="0"/>
              <a:t>1. Comprehension Questions:</a:t>
            </a:r>
            <a:endParaRPr lang="en-US" altLang="zh-CN" sz="2400" dirty="0"/>
          </a:p>
          <a:p>
            <a:r>
              <a:rPr lang="en-US" altLang="zh-CN" sz="2400" dirty="0"/>
              <a:t>1) What is the definition of the exchange rate?</a:t>
            </a:r>
            <a:endParaRPr lang="en-US" altLang="zh-CN" sz="2400" dirty="0"/>
          </a:p>
          <a:p>
            <a:pPr algn="just"/>
            <a:r>
              <a:rPr lang="en-US" altLang="zh-CN" sz="2400" dirty="0"/>
              <a:t>The exchange rate is the price at which a currency can be bought or sold in terms of another.  This price can be the result of supply and demand for the currency in the open, unrestricted market, or, at the other extreme, firmly fixed by edict of a government or its monetary authorities, usually the central bank.  But most of the time the value of currencies is decided by the interaction of the free-market forces playing their role</a:t>
            </a:r>
            <a:r>
              <a:rPr lang="zh-CN" altLang="en-US" sz="2400" dirty="0"/>
              <a:t>，</a:t>
            </a:r>
            <a:r>
              <a:rPr lang="en-US" altLang="zh-CN" sz="2400" dirty="0"/>
              <a:t>alleviated by the intervention of the monetary authorities to ensure their currencies do not depreciate or appreciate excessively.</a:t>
            </a:r>
            <a:endParaRPr lang="zh-CN" altLang="zh-CN" sz="2400" dirty="0"/>
          </a:p>
          <a:p>
            <a:pPr eaLnBrk="1" hangingPunct="1">
              <a:lnSpc>
                <a:spcPct val="80000"/>
              </a:lnSpc>
              <a:buNone/>
            </a:pPr>
            <a:endParaRPr lang="en-US" altLang="zh-CN" sz="1200" b="1"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340768"/>
            <a:ext cx="8210872" cy="4679032"/>
          </a:xfrm>
        </p:spPr>
        <p:txBody>
          <a:bodyPr/>
          <a:lstStyle/>
          <a:p>
            <a:r>
              <a:rPr lang="en-US" altLang="zh-CN" sz="2400" dirty="0"/>
              <a:t>2) What are the two methods of quoting exchange rates?</a:t>
            </a:r>
            <a:endParaRPr lang="en-US" altLang="zh-CN" sz="2400" dirty="0"/>
          </a:p>
          <a:p>
            <a:pPr algn="just"/>
            <a:r>
              <a:rPr lang="zh-CN" altLang="zh-CN" sz="2400" dirty="0"/>
              <a:t> </a:t>
            </a:r>
            <a:r>
              <a:rPr lang="en-US" altLang="zh-CN" sz="2400" dirty="0"/>
              <a:t>In most countries the internal exchange rates are expressed in units of the national currency.  This is the so-called direct quotation system.  The indirect quotation system values the pound or the dollar in terms of other currencies (even when they are the home currencies).  But whatever system is employed, when two cross-border interests wish to transact foreign currency business, one of them will have to apply an indirect quotation when dealing with each other’s currencies.</a:t>
            </a:r>
            <a:endParaRPr lang="zh-CN" altLang="zh-CN" sz="2400" dirty="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600200"/>
            <a:ext cx="8138864" cy="4419600"/>
          </a:xfrm>
        </p:spPr>
        <p:txBody>
          <a:bodyPr/>
          <a:lstStyle/>
          <a:p>
            <a:r>
              <a:rPr lang="en-US" altLang="zh-CN" sz="2400" dirty="0"/>
              <a:t>3) How many types of exchanges rates are discussed in the text?</a:t>
            </a:r>
            <a:endParaRPr lang="en-US" altLang="zh-CN" sz="2400" dirty="0"/>
          </a:p>
          <a:p>
            <a:r>
              <a:rPr lang="en-US" altLang="zh-CN" sz="2400" dirty="0"/>
              <a:t>Three types of exchanges rates are discussed in the text such as cross rates, spot rates and forward rates.</a:t>
            </a:r>
            <a:endParaRPr lang="en-US" altLang="zh-CN" sz="2400" dirty="0"/>
          </a:p>
          <a:p>
            <a:endParaRPr lang="en-US" altLang="zh-CN" sz="2400" dirty="0"/>
          </a:p>
          <a:p>
            <a:r>
              <a:rPr lang="en-US" altLang="zh-CN" sz="2400" dirty="0"/>
              <a:t>4) Why are cross rates with US dollars often used in international exchange market?</a:t>
            </a:r>
            <a:endParaRPr lang="en-US" altLang="zh-CN" sz="2400" dirty="0"/>
          </a:p>
          <a:p>
            <a:pPr algn="just"/>
            <a:r>
              <a:rPr lang="zh-CN" altLang="zh-CN" sz="2400" dirty="0"/>
              <a:t> </a:t>
            </a:r>
            <a:r>
              <a:rPr lang="en-US" altLang="zh-CN" sz="2400" dirty="0"/>
              <a:t>For dealings in the international market, cross rates with US dollars are often used, as the US dollar not only is the world’s main reserve currency, but also provides the base currency for most exchange transactions.</a:t>
            </a:r>
            <a:endParaRPr lang="zh-CN" altLang="zh-CN" sz="2400"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 Why are many banks now switching their attention to exchange transactions not involving the US currency?</a:t>
            </a:r>
            <a:endParaRPr lang="en-US" altLang="zh-CN" sz="2400" dirty="0"/>
          </a:p>
          <a:p>
            <a:pPr algn="just"/>
            <a:r>
              <a:rPr lang="en-US" altLang="zh-CN" sz="2400" dirty="0"/>
              <a:t>The high volatility of the US dollar against most other currencies has resulted in many banks switching their attention to exchange transactions not involving the US currency.</a:t>
            </a:r>
            <a:endParaRPr lang="zh-CN" altLang="zh-CN" sz="2400"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vert="horz" wrap="square" lIns="91440" tIns="45720" rIns="91440" bIns="45720" anchor="ctr" anchorCtr="0"/>
          <a:lstStyle/>
          <a:p>
            <a:pPr eaLnBrk="1" hangingPunct="1"/>
            <a:r>
              <a:rPr lang="en-US" altLang="zh-CN" sz="2500"/>
              <a:t>2. Read and Translate the Following:</a:t>
            </a:r>
            <a:endParaRPr lang="en-US" altLang="zh-CN" sz="2500"/>
          </a:p>
        </p:txBody>
      </p:sp>
      <p:sp>
        <p:nvSpPr>
          <p:cNvPr id="18435" name="Rectangle 3"/>
          <p:cNvSpPr>
            <a:spLocks noGrp="1"/>
          </p:cNvSpPr>
          <p:nvPr>
            <p:ph idx="1"/>
          </p:nvPr>
        </p:nvSpPr>
        <p:spPr>
          <a:xfrm>
            <a:off x="395537" y="980728"/>
            <a:ext cx="8280920" cy="4851747"/>
          </a:xfrm>
        </p:spPr>
        <p:txBody>
          <a:bodyPr vert="horz" wrap="square" lIns="91440" tIns="45720" rIns="91440" bIns="45720" anchor="t" anchorCtr="0"/>
          <a:lstStyle/>
          <a:p>
            <a:pPr>
              <a:lnSpc>
                <a:spcPct val="80000"/>
              </a:lnSpc>
              <a:buNone/>
            </a:pPr>
            <a:r>
              <a:rPr lang="en-US" altLang="zh-CN" sz="2400" dirty="0"/>
              <a:t>1) </a:t>
            </a:r>
            <a:r>
              <a:rPr lang="zh-CN" altLang="en-US" sz="2400" dirty="0"/>
              <a:t>外汇汇率</a:t>
            </a:r>
            <a:r>
              <a:rPr lang="zh-CN" altLang="zh-CN" sz="2400" dirty="0"/>
              <a:t>——</a:t>
            </a:r>
            <a:r>
              <a:rPr lang="en-US" altLang="zh-CN" sz="2400" dirty="0"/>
              <a:t>exchange rates              </a:t>
            </a:r>
            <a:endParaRPr lang="en-US" altLang="zh-CN" sz="2400" dirty="0"/>
          </a:p>
          <a:p>
            <a:pPr>
              <a:lnSpc>
                <a:spcPct val="80000"/>
              </a:lnSpc>
              <a:buNone/>
            </a:pPr>
            <a:r>
              <a:rPr lang="en-US" altLang="zh-CN" sz="2400" dirty="0"/>
              <a:t>2) </a:t>
            </a:r>
            <a:r>
              <a:rPr lang="zh-CN" altLang="en-US" sz="2400" dirty="0"/>
              <a:t>中央银行</a:t>
            </a:r>
            <a:r>
              <a:rPr lang="zh-CN" altLang="zh-CN" sz="2400" dirty="0"/>
              <a:t>——</a:t>
            </a:r>
            <a:r>
              <a:rPr lang="en-US" altLang="zh-CN" sz="2400" dirty="0"/>
              <a:t>central bank    </a:t>
            </a:r>
            <a:endParaRPr lang="zh-CN" altLang="zh-CN" sz="2400" dirty="0"/>
          </a:p>
          <a:p>
            <a:pPr>
              <a:lnSpc>
                <a:spcPct val="80000"/>
              </a:lnSpc>
              <a:buNone/>
            </a:pPr>
            <a:r>
              <a:rPr lang="en-US" altLang="zh-CN" sz="2400" dirty="0"/>
              <a:t>3) </a:t>
            </a:r>
            <a:r>
              <a:rPr lang="zh-CN" altLang="en-US" sz="2400" dirty="0"/>
              <a:t>货币当局</a:t>
            </a:r>
            <a:r>
              <a:rPr lang="zh-CN" altLang="zh-CN" sz="2400" dirty="0"/>
              <a:t>——</a:t>
            </a:r>
            <a:r>
              <a:rPr lang="en-US" altLang="zh-CN" sz="2400" dirty="0"/>
              <a:t>monetary authorities          </a:t>
            </a:r>
            <a:endParaRPr lang="en-US" altLang="zh-CN" sz="2400" dirty="0"/>
          </a:p>
          <a:p>
            <a:pPr>
              <a:lnSpc>
                <a:spcPct val="80000"/>
              </a:lnSpc>
              <a:buNone/>
            </a:pPr>
            <a:r>
              <a:rPr lang="en-US" altLang="zh-CN" sz="2400" dirty="0"/>
              <a:t>4) </a:t>
            </a:r>
            <a:r>
              <a:rPr lang="zh-CN" altLang="en-US" sz="2400" dirty="0"/>
              <a:t>本国货币</a:t>
            </a:r>
            <a:r>
              <a:rPr lang="zh-CN" altLang="zh-CN" sz="2400" dirty="0"/>
              <a:t>——</a:t>
            </a:r>
            <a:r>
              <a:rPr lang="en-US" altLang="zh-CN" sz="2400" dirty="0"/>
              <a:t>home currency</a:t>
            </a:r>
            <a:endParaRPr lang="zh-CN" altLang="zh-CN" sz="2400" dirty="0"/>
          </a:p>
          <a:p>
            <a:pPr>
              <a:lnSpc>
                <a:spcPct val="80000"/>
              </a:lnSpc>
              <a:buNone/>
            </a:pPr>
            <a:r>
              <a:rPr lang="en-US" altLang="zh-CN" sz="2400" dirty="0"/>
              <a:t>5) </a:t>
            </a:r>
            <a:r>
              <a:rPr lang="zh-CN" altLang="en-US" sz="2400" dirty="0"/>
              <a:t>肮脏浮动</a:t>
            </a:r>
            <a:r>
              <a:rPr lang="zh-CN" altLang="zh-CN" sz="2400" dirty="0"/>
              <a:t>——</a:t>
            </a:r>
            <a:r>
              <a:rPr lang="en-US" altLang="zh-CN" sz="2400" dirty="0"/>
              <a:t>dirty float                   </a:t>
            </a:r>
            <a:endParaRPr lang="en-US" altLang="zh-CN" sz="2400" dirty="0"/>
          </a:p>
          <a:p>
            <a:pPr>
              <a:lnSpc>
                <a:spcPct val="80000"/>
              </a:lnSpc>
              <a:buNone/>
            </a:pPr>
            <a:r>
              <a:rPr lang="en-US" altLang="zh-CN" sz="2400" dirty="0"/>
              <a:t>6) </a:t>
            </a:r>
            <a:r>
              <a:rPr lang="zh-CN" altLang="en-US" sz="2400" dirty="0"/>
              <a:t>直接标价</a:t>
            </a:r>
            <a:r>
              <a:rPr lang="zh-CN" altLang="zh-CN" sz="2400" dirty="0"/>
              <a:t>——</a:t>
            </a:r>
            <a:r>
              <a:rPr lang="en-US" altLang="zh-CN" sz="2400" dirty="0"/>
              <a:t>direct quotation</a:t>
            </a:r>
            <a:endParaRPr lang="zh-CN" altLang="zh-CN" sz="2400" dirty="0"/>
          </a:p>
          <a:p>
            <a:pPr>
              <a:lnSpc>
                <a:spcPct val="80000"/>
              </a:lnSpc>
              <a:buNone/>
            </a:pPr>
            <a:r>
              <a:rPr lang="en-US" altLang="zh-CN" sz="2400" dirty="0"/>
              <a:t>7) </a:t>
            </a:r>
            <a:r>
              <a:rPr lang="zh-CN" altLang="en-US" sz="2400" dirty="0"/>
              <a:t>交叉汇率</a:t>
            </a:r>
            <a:r>
              <a:rPr lang="zh-CN" altLang="zh-CN" sz="2400" dirty="0"/>
              <a:t>——</a:t>
            </a:r>
            <a:r>
              <a:rPr lang="en-US" altLang="zh-CN" sz="2400" dirty="0"/>
              <a:t>cross rates                 </a:t>
            </a:r>
            <a:endParaRPr lang="en-US" altLang="zh-CN" sz="2400" dirty="0"/>
          </a:p>
          <a:p>
            <a:pPr>
              <a:lnSpc>
                <a:spcPct val="80000"/>
              </a:lnSpc>
              <a:buNone/>
            </a:pPr>
            <a:r>
              <a:rPr lang="en-US" altLang="zh-CN" sz="2400" dirty="0"/>
              <a:t>8) </a:t>
            </a:r>
            <a:r>
              <a:rPr lang="zh-CN" altLang="en-US" sz="2400" dirty="0"/>
              <a:t>即期汇率</a:t>
            </a:r>
            <a:r>
              <a:rPr lang="zh-CN" altLang="zh-CN" sz="2400" dirty="0"/>
              <a:t>——</a:t>
            </a:r>
            <a:r>
              <a:rPr lang="en-US" altLang="zh-CN" sz="2400" dirty="0"/>
              <a:t>spot rates</a:t>
            </a:r>
            <a:endParaRPr lang="zh-CN" altLang="zh-CN" sz="2400" dirty="0"/>
          </a:p>
          <a:p>
            <a:pPr>
              <a:lnSpc>
                <a:spcPct val="80000"/>
              </a:lnSpc>
              <a:buNone/>
            </a:pPr>
            <a:r>
              <a:rPr lang="en-US" altLang="zh-CN" sz="2400" dirty="0"/>
              <a:t>9) </a:t>
            </a:r>
            <a:r>
              <a:rPr lang="zh-CN" altLang="en-US" sz="2400" dirty="0"/>
              <a:t>远期汇率</a:t>
            </a:r>
            <a:r>
              <a:rPr lang="zh-CN" altLang="zh-CN" sz="2400" dirty="0"/>
              <a:t>——</a:t>
            </a:r>
            <a:r>
              <a:rPr lang="en-US" altLang="zh-CN" sz="2400" dirty="0"/>
              <a:t>forward rates             </a:t>
            </a:r>
            <a:endParaRPr lang="en-US" altLang="zh-CN" sz="2400" dirty="0"/>
          </a:p>
          <a:p>
            <a:pPr>
              <a:lnSpc>
                <a:spcPct val="80000"/>
              </a:lnSpc>
              <a:buNone/>
            </a:pPr>
            <a:r>
              <a:rPr lang="en-US" altLang="zh-CN" sz="2400" dirty="0"/>
              <a:t>10) </a:t>
            </a:r>
            <a:r>
              <a:rPr lang="zh-CN" altLang="en-US" sz="2400" dirty="0"/>
              <a:t>储备货币</a:t>
            </a:r>
            <a:r>
              <a:rPr lang="zh-CN" altLang="zh-CN" sz="2400" dirty="0"/>
              <a:t>——</a:t>
            </a:r>
            <a:r>
              <a:rPr lang="en-US" altLang="zh-CN" sz="2400" dirty="0"/>
              <a:t>reserve currency</a:t>
            </a:r>
            <a:endParaRPr lang="zh-CN" altLang="zh-CN" sz="2400" dirty="0"/>
          </a:p>
          <a:p>
            <a:pPr>
              <a:lnSpc>
                <a:spcPct val="80000"/>
              </a:lnSpc>
              <a:buNone/>
            </a:pPr>
            <a:r>
              <a:rPr lang="en-US" altLang="zh-CN" sz="2400" dirty="0"/>
              <a:t>11) </a:t>
            </a:r>
            <a:r>
              <a:rPr lang="zh-CN" altLang="en-US" sz="2400" dirty="0"/>
              <a:t>基准货币</a:t>
            </a:r>
            <a:r>
              <a:rPr lang="zh-CN" altLang="zh-CN" sz="2400" dirty="0"/>
              <a:t>——</a:t>
            </a:r>
            <a:r>
              <a:rPr lang="en-US" altLang="zh-CN" sz="2400" dirty="0"/>
              <a:t>base currency          </a:t>
            </a:r>
            <a:endParaRPr lang="en-US" altLang="zh-CN" sz="2400" dirty="0"/>
          </a:p>
          <a:p>
            <a:pPr>
              <a:lnSpc>
                <a:spcPct val="80000"/>
              </a:lnSpc>
              <a:buNone/>
            </a:pPr>
            <a:r>
              <a:rPr lang="en-US" altLang="zh-CN" sz="2400" dirty="0"/>
              <a:t>12) </a:t>
            </a:r>
            <a:r>
              <a:rPr lang="zh-CN" altLang="en-US" sz="2400" dirty="0"/>
              <a:t>信用评级</a:t>
            </a:r>
            <a:r>
              <a:rPr lang="zh-CN" altLang="zh-CN" sz="2400" dirty="0"/>
              <a:t>——</a:t>
            </a:r>
            <a:r>
              <a:rPr lang="en-US" altLang="zh-CN" sz="2400" dirty="0"/>
              <a:t>credit rating</a:t>
            </a:r>
            <a:endParaRPr lang="zh-CN" altLang="zh-CN" sz="2400" dirty="0"/>
          </a:p>
          <a:p>
            <a:pPr>
              <a:lnSpc>
                <a:spcPct val="80000"/>
              </a:lnSpc>
              <a:buNone/>
            </a:pPr>
            <a:r>
              <a:rPr lang="en-US" altLang="zh-CN" sz="2400" dirty="0"/>
              <a:t>13) </a:t>
            </a:r>
            <a:r>
              <a:rPr lang="zh-CN" altLang="en-US" sz="2400" dirty="0"/>
              <a:t>经纪人服务</a:t>
            </a:r>
            <a:r>
              <a:rPr lang="zh-CN" altLang="zh-CN" sz="2400" dirty="0"/>
              <a:t>——</a:t>
            </a:r>
            <a:r>
              <a:rPr lang="en-US" altLang="zh-CN" sz="2400" dirty="0"/>
              <a:t>specialist service  </a:t>
            </a:r>
            <a:endParaRPr lang="zh-CN" altLang="zh-CN" sz="2400" dirty="0"/>
          </a:p>
          <a:p>
            <a:pPr>
              <a:lnSpc>
                <a:spcPct val="80000"/>
              </a:lnSpc>
              <a:buNone/>
            </a:pPr>
            <a:r>
              <a:rPr lang="en-US" altLang="zh-CN" sz="2400" dirty="0"/>
              <a:t>14) </a:t>
            </a:r>
            <a:r>
              <a:rPr lang="zh-CN" altLang="en-US" sz="2400" dirty="0"/>
              <a:t>欧洲货币单位</a:t>
            </a:r>
            <a:r>
              <a:rPr lang="zh-CN" altLang="zh-CN" sz="2400" dirty="0"/>
              <a:t>——</a:t>
            </a:r>
            <a:r>
              <a:rPr lang="en-US" altLang="zh-CN" sz="2400" dirty="0"/>
              <a:t>European Currency Units (ECUs)</a:t>
            </a:r>
            <a:endParaRPr lang="zh-CN" altLang="zh-CN" sz="2400" dirty="0"/>
          </a:p>
          <a:p>
            <a:pPr>
              <a:lnSpc>
                <a:spcPct val="80000"/>
              </a:lnSpc>
              <a:buNone/>
            </a:pPr>
            <a:r>
              <a:rPr lang="en-US" altLang="zh-CN" sz="2400" dirty="0"/>
              <a:t>15) </a:t>
            </a:r>
            <a:r>
              <a:rPr lang="zh-CN" altLang="en-US" sz="2400" dirty="0"/>
              <a:t>欧洲汇率机制</a:t>
            </a:r>
            <a:r>
              <a:rPr lang="zh-CN" altLang="zh-CN" sz="2400" dirty="0"/>
              <a:t>——</a:t>
            </a:r>
            <a:r>
              <a:rPr lang="en-US" altLang="zh-CN" sz="2400" dirty="0"/>
              <a:t>European Exchange Rate Mechanism (ERM)</a:t>
            </a:r>
            <a:endParaRPr lang="zh-CN" altLang="en-US" sz="2400" dirty="0"/>
          </a:p>
          <a:p>
            <a:pPr>
              <a:lnSpc>
                <a:spcPct val="80000"/>
              </a:lnSpc>
            </a:pPr>
            <a:endParaRPr lang="zh-CN" altLang="zh-CN" sz="2000" dirty="0"/>
          </a:p>
          <a:p>
            <a:pPr eaLnBrk="1" hangingPunct="1">
              <a:lnSpc>
                <a:spcPct val="80000"/>
              </a:lnSpc>
              <a:buNone/>
            </a:pPr>
            <a:endParaRPr lang="zh-CN" altLang="en-US" sz="24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vert="horz" wrap="square" lIns="91440" tIns="45720" rIns="91440" bIns="45720" anchor="ctr" anchorCtr="0"/>
          <a:lstStyle/>
          <a:p>
            <a:pPr eaLnBrk="1" hangingPunct="1"/>
            <a:r>
              <a:rPr lang="en-US" altLang="zh-CN" sz="2500"/>
              <a:t>3. Tell Whether the Following Statements Are True or False.  If True, Translate it into Chinese:</a:t>
            </a:r>
            <a:r>
              <a:rPr lang="en-US" altLang="zh-CN" sz="3800"/>
              <a:t> </a:t>
            </a:r>
            <a:endParaRPr lang="en-US" altLang="zh-CN" sz="3800"/>
          </a:p>
        </p:txBody>
      </p:sp>
      <p:sp>
        <p:nvSpPr>
          <p:cNvPr id="31747" name="Rectangle 3"/>
          <p:cNvSpPr>
            <a:spLocks noGrp="1"/>
          </p:cNvSpPr>
          <p:nvPr>
            <p:ph idx="1"/>
          </p:nvPr>
        </p:nvSpPr>
        <p:spPr>
          <a:xfrm>
            <a:off x="107505" y="1143000"/>
            <a:ext cx="8568952" cy="4876800"/>
          </a:xfrm>
        </p:spPr>
        <p:txBody>
          <a:bodyPr vert="horz" wrap="square" lIns="91440" tIns="45720" rIns="91440" bIns="45720" anchor="t" anchorCtr="0"/>
          <a:lstStyle/>
          <a:p>
            <a:endParaRPr lang="en-US" altLang="zh-CN" sz="2400" dirty="0"/>
          </a:p>
          <a:p>
            <a:r>
              <a:rPr lang="en-US" altLang="zh-CN" sz="2400" dirty="0"/>
              <a:t>1) Most countries in the world adopt indirect quotation system.   (F)</a:t>
            </a:r>
            <a:endParaRPr lang="zh-CN" altLang="zh-CN" sz="2400" dirty="0"/>
          </a:p>
          <a:p>
            <a:r>
              <a:rPr lang="en-US" altLang="zh-CN" sz="2400" dirty="0"/>
              <a:t>2) Foreign exchange markets in London and New York apply indirect quotation system.  (T)</a:t>
            </a:r>
            <a:endParaRPr lang="en-US" altLang="zh-CN" sz="2400" dirty="0"/>
          </a:p>
          <a:p>
            <a:r>
              <a:rPr lang="zh-CN" altLang="en-US" sz="2400" dirty="0"/>
              <a:t>伦敦和美国外汇市场申请采用间接定价系统。</a:t>
            </a:r>
            <a:endParaRPr lang="en-US" altLang="zh-CN" sz="2400" dirty="0"/>
          </a:p>
          <a:p>
            <a:r>
              <a:rPr lang="en-US" altLang="zh-CN" sz="2400" dirty="0"/>
              <a:t>3) Under the direct quotation method, the exchange rates are quoted in terms of a given number of foreign currency against a fixed unit of home currency.  (F)</a:t>
            </a:r>
            <a:endParaRPr lang="zh-CN" altLang="zh-CN" sz="2400" dirty="0"/>
          </a:p>
          <a:p>
            <a:pPr eaLnBrk="1" hangingPunct="1">
              <a:lnSpc>
                <a:spcPct val="90000"/>
              </a:lnSpc>
              <a:buNone/>
            </a:pPr>
            <a:endParaRPr lang="zh-CN" altLang="en-US" sz="24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4) The monetary authorities of each country intervene to varying degrees in their foreign exchange markets to smooth out excessive price fluctuations  (T)</a:t>
            </a:r>
            <a:endParaRPr lang="en-US" altLang="zh-CN" sz="2400" dirty="0"/>
          </a:p>
          <a:p>
            <a:r>
              <a:rPr lang="zh-CN" altLang="en-US" sz="2400" dirty="0"/>
              <a:t>各国金融当局干涉本国的汇率市场使汇率平稳变化避免波动太大。</a:t>
            </a:r>
            <a:endParaRPr lang="zh-CN" altLang="en-US" sz="2400" dirty="0"/>
          </a:p>
          <a:p>
            <a:r>
              <a:rPr lang="en-US" altLang="zh-CN" sz="2400" dirty="0"/>
              <a:t>5) Exchange rates are determined by the relationship between demand and supply for the currencies in the unrestricted market.  (F)</a:t>
            </a:r>
            <a:endParaRPr lang="zh-CN" altLang="zh-CN" sz="2400" dirty="0"/>
          </a:p>
          <a:p>
            <a:pPr marL="0" indent="0">
              <a:buNone/>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vert="horz" wrap="square" lIns="91440" tIns="45720" rIns="91440" bIns="45720" anchor="ctr" anchorCtr="0"/>
          <a:lstStyle/>
          <a:p>
            <a:pPr eaLnBrk="1" hangingPunct="1"/>
            <a:r>
              <a:rPr lang="en-US" altLang="zh-CN" sz="2500"/>
              <a:t>4. Translate the Following Dialogues into English:</a:t>
            </a:r>
            <a:r>
              <a:rPr lang="en-US" altLang="zh-CN" sz="3800"/>
              <a:t> </a:t>
            </a:r>
            <a:endParaRPr lang="en-US" altLang="zh-CN" sz="3800"/>
          </a:p>
        </p:txBody>
      </p:sp>
      <p:sp>
        <p:nvSpPr>
          <p:cNvPr id="32771" name="Rectangle 3"/>
          <p:cNvSpPr>
            <a:spLocks noGrp="1"/>
          </p:cNvSpPr>
          <p:nvPr>
            <p:ph idx="1"/>
          </p:nvPr>
        </p:nvSpPr>
        <p:spPr>
          <a:xfrm>
            <a:off x="184455" y="1268760"/>
            <a:ext cx="8340725" cy="4707607"/>
          </a:xfrm>
        </p:spPr>
        <p:txBody>
          <a:bodyPr vert="horz" wrap="square" lIns="91440" tIns="45720" rIns="91440" bIns="45720" anchor="t" anchorCtr="0"/>
          <a:lstStyle/>
          <a:p>
            <a:pPr algn="just">
              <a:lnSpc>
                <a:spcPct val="80000"/>
              </a:lnSpc>
            </a:pPr>
            <a:r>
              <a:rPr lang="en-US" altLang="zh-CN" sz="2400" dirty="0"/>
              <a:t>The core of the foreign exchange market in the United States is a network of some 120 commercial banks, located principally in New York, that buy and sell foreign-currency bank deposits known as foreign exchange.  More generally, foreign exchange is a financial asset that represents a money claim held by a resident of one country against a resident of another country.  Foreign exchange may be banknotes (currency), bank deposits, bills of exchange, or any other highly liquid claims. Because bank deposits are the principal medium of international payment, foreign exchange usually refers to foreign-currency bank deposits.</a:t>
            </a:r>
            <a:endParaRPr lang="en-US" altLang="zh-CN" sz="2400" dirty="0"/>
          </a:p>
          <a:p>
            <a:pPr algn="just">
              <a:lnSpc>
                <a:spcPct val="80000"/>
              </a:lnSpc>
            </a:pPr>
            <a:r>
              <a:rPr lang="zh-CN" altLang="en-US" sz="2400" dirty="0"/>
              <a:t>美国外汇市场的核心是主要设在纽约的大约</a:t>
            </a:r>
            <a:r>
              <a:rPr lang="en-US" altLang="zh-CN" sz="2400" dirty="0"/>
              <a:t>120</a:t>
            </a:r>
            <a:r>
              <a:rPr lang="zh-CN" altLang="en-US" sz="2400" dirty="0"/>
              <a:t>家商业银行网，它们买卖称为外汇的外币银行存款。广义上，外汇是一种金融资产，它代表一国居民对另一国居民持有的金钱上的权利主张。外汇可以是钞票（货币）、银行存款、汇票或其他任何易变为现金的权利主张。因为银行存款是国际支付的主要媒介，外汇一般指外币银行存款。</a:t>
            </a:r>
            <a:endParaRPr lang="zh-CN" altLang="en-US" sz="2400" dirty="0"/>
          </a:p>
          <a:p>
            <a:pPr>
              <a:lnSpc>
                <a:spcPct val="80000"/>
              </a:lnSpc>
              <a:buNone/>
            </a:pPr>
            <a:endParaRPr lang="zh-CN" altLang="en-US" sz="200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45057"/>
          <p:cNvSpPr>
            <a:spLocks noGrp="1"/>
          </p:cNvSpPr>
          <p:nvPr>
            <p:ph type="title"/>
          </p:nvPr>
        </p:nvSpPr>
        <p:spPr/>
        <p:txBody>
          <a:bodyPr anchor="ctr" anchorCtr="0"/>
          <a:lstStyle/>
          <a:p>
            <a:endParaRPr lang="zh-CN" altLang="en-US" dirty="0"/>
          </a:p>
        </p:txBody>
      </p:sp>
      <p:sp>
        <p:nvSpPr>
          <p:cNvPr id="45059" name="文本占位符 45058"/>
          <p:cNvSpPr>
            <a:spLocks noGrp="1"/>
          </p:cNvSpPr>
          <p:nvPr>
            <p:ph type="body" idx="1"/>
          </p:nvPr>
        </p:nvSpPr>
        <p:spPr>
          <a:xfrm>
            <a:off x="323528" y="1340768"/>
            <a:ext cx="8138864" cy="4419600"/>
          </a:xfrm>
        </p:spPr>
        <p:txBody>
          <a:bodyPr/>
          <a:lstStyle/>
          <a:p>
            <a:pPr algn="just" eaLnBrk="1" hangingPunct="1">
              <a:lnSpc>
                <a:spcPct val="80000"/>
              </a:lnSpc>
              <a:buNone/>
            </a:pPr>
            <a:r>
              <a:rPr lang="en-US" altLang="zh-CN" sz="2400" dirty="0"/>
              <a:t>    Traditionally, the foreign exchange (FX) market has comprised two submarkets: the FX retail market and the FX interbank (wholesale) market.  However, a third submarket, he FX futures/options market, came into existence in the 1970s with the inauguration of trading in foreign exchange futures and options by certain commodity and stock exchanges in this country.  Together, these three submarkets form an integrated foreign exchange market.</a:t>
            </a:r>
            <a:endParaRPr lang="en-US" altLang="zh-CN" sz="2400" dirty="0"/>
          </a:p>
          <a:p>
            <a:pPr eaLnBrk="1" hangingPunct="1">
              <a:lnSpc>
                <a:spcPct val="80000"/>
              </a:lnSpc>
              <a:buNone/>
            </a:pPr>
            <a:endParaRPr lang="en-US" altLang="zh-CN" sz="2400" dirty="0"/>
          </a:p>
          <a:p>
            <a:pPr eaLnBrk="1" hangingPunct="1">
              <a:lnSpc>
                <a:spcPct val="80000"/>
              </a:lnSpc>
              <a:buNone/>
            </a:pPr>
            <a:r>
              <a:rPr lang="en-US" altLang="zh-CN" sz="2400" dirty="0"/>
              <a:t>    </a:t>
            </a:r>
            <a:r>
              <a:rPr lang="zh-CN" altLang="en-US" sz="2400" dirty="0"/>
              <a:t>传统上，外汇市场包括两个子市场：外汇零售市场和外汇银行同业（批发）市场。不过，由于美国一些商品和股票交易所开创了外汇期货和期权交易，第三个子市场</a:t>
            </a:r>
            <a:r>
              <a:rPr lang="zh-CN" altLang="zh-CN" sz="2400" dirty="0"/>
              <a:t>——</a:t>
            </a:r>
            <a:r>
              <a:rPr lang="zh-CN" altLang="en-US" sz="2400" dirty="0"/>
              <a:t>外汇期货</a:t>
            </a:r>
            <a:r>
              <a:rPr lang="en-US" altLang="zh-CN" sz="2400" dirty="0"/>
              <a:t>/</a:t>
            </a:r>
            <a:r>
              <a:rPr lang="zh-CN" altLang="en-US" sz="2400" dirty="0"/>
              <a:t>期权市场</a:t>
            </a:r>
            <a:r>
              <a:rPr lang="zh-CN" altLang="zh-CN" sz="2400" dirty="0"/>
              <a:t>——</a:t>
            </a:r>
            <a:r>
              <a:rPr lang="zh-CN" altLang="en-US" sz="2400" dirty="0"/>
              <a:t>在</a:t>
            </a:r>
            <a:r>
              <a:rPr lang="en-US" altLang="zh-CN" sz="2400" dirty="0"/>
              <a:t>70</a:t>
            </a:r>
            <a:r>
              <a:rPr lang="zh-CN" altLang="en-US" sz="2400" dirty="0"/>
              <a:t>年代诞生了。这三个子市场一起构成了一个完整的外汇市场。</a:t>
            </a:r>
            <a:endParaRPr lang="zh-CN" altLang="en-US" sz="2400" dirty="0"/>
          </a:p>
          <a:p>
            <a:pPr>
              <a:lnSpc>
                <a:spcPct val="80000"/>
              </a:lnSpc>
            </a:pPr>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143000"/>
            <a:ext cx="8352928" cy="4876800"/>
          </a:xfrm>
        </p:spPr>
        <p:txBody>
          <a:bodyPr/>
          <a:lstStyle/>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7. clean float </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——清洁浮动或者叫做自由浮动。政府不干扰外汇市场，完全由市场需求来决定。</a:t>
            </a:r>
            <a:endParaRPr kumimoji="0" lang="zh-CN"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8. direct quotation or giving quotation </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——直接标价法，或者称作应付标价法</a:t>
            </a:r>
            <a:endParaRPr kumimoji="0" lang="zh-CN"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9. indirect quotation </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——间接检价法，亦称作应收标价法</a:t>
            </a:r>
            <a:endParaRPr kumimoji="0" lang="zh-CN"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10. given </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—有时“</a:t>
            </a:r>
            <a:r>
              <a:rPr kumimoji="0" lang="en-US" altLang="zh-CN" sz="2400" b="0" i="0" u="none" strike="noStrike" kern="0" cap="none" spc="0" normalizeH="0" baseline="0" noProof="0" dirty="0">
                <a:ln>
                  <a:noFill/>
                </a:ln>
                <a:solidFill>
                  <a:schemeClr val="tx1"/>
                </a:solidFill>
                <a:effectLst/>
                <a:uLnTx/>
                <a:uFillTx/>
                <a:latin typeface="+mn-lt"/>
                <a:ea typeface="+mn-ea"/>
                <a:cs typeface="+mn-cs"/>
              </a:rPr>
              <a:t>given</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 指的是“</a:t>
            </a:r>
            <a:r>
              <a:rPr kumimoji="0" lang="en-US" altLang="zh-CN" sz="2400" b="0" i="0" u="none" strike="noStrike" kern="0" cap="none" spc="0" normalizeH="0" baseline="0" noProof="0" dirty="0">
                <a:ln>
                  <a:noFill/>
                </a:ln>
                <a:solidFill>
                  <a:schemeClr val="tx1"/>
                </a:solidFill>
                <a:effectLst/>
                <a:uLnTx/>
                <a:uFillTx/>
                <a:latin typeface="+mn-lt"/>
                <a:ea typeface="+mn-ea"/>
                <a:cs typeface="+mn-cs"/>
              </a:rPr>
              <a:t>if</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”，如：假设价格是有竞争力的，我们将大量订货。</a:t>
            </a:r>
            <a:endParaRPr kumimoji="0" lang="zh-CN"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11.exposure </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0" i="0" u="none" strike="noStrike" kern="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一组织或产品被更多的人了解</a:t>
            </a:r>
            <a:r>
              <a:rPr kumimoji="0" lang="en-US" altLang="zh-CN" sz="2400" b="0" i="0" u="none" strike="noStrike" kern="0" cap="none" spc="0" normalizeH="0" baseline="0" noProof="0" dirty="0">
                <a:ln>
                  <a:noFill/>
                </a:ln>
                <a:solidFill>
                  <a:schemeClr val="tx1"/>
                </a:solidFill>
                <a:effectLst/>
                <a:uLnTx/>
                <a:uFillTx/>
                <a:latin typeface="+mn-lt"/>
                <a:ea typeface="+mn-ea"/>
                <a:cs typeface="+mn-cs"/>
              </a:rPr>
              <a:t>)</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名声知名度；暴露一词指给客户的放款（如银行向外国放款），或用来表示投资者损失的金额（如在股市上的损失）</a:t>
            </a:r>
            <a:endParaRPr kumimoji="0" lang="zh-CN" altLang="zh-CN"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a:pPr>
            <a:r>
              <a:rPr kumimoji="0" lang="en-US" altLang="zh-CN" sz="2400" b="0" i="0" u="none" strike="noStrike" kern="0" cap="none" spc="0" normalizeH="0" baseline="0" noProof="0" dirty="0">
                <a:ln>
                  <a:noFill/>
                </a:ln>
                <a:solidFill>
                  <a:schemeClr val="tx1"/>
                </a:solidFill>
                <a:effectLst/>
                <a:uLnTx/>
                <a:uFillTx/>
                <a:latin typeface="+mn-lt"/>
                <a:ea typeface="+mn-ea"/>
                <a:cs typeface="+mn-cs"/>
              </a:rPr>
              <a:t>12. ERM </a:t>
            </a:r>
            <a:r>
              <a:rPr kumimoji="0" lang="zh-CN" altLang="zh-CN" sz="2400" b="0" i="0" u="none" strike="noStrike" kern="0" cap="none" spc="0" normalizeH="0" baseline="0" noProof="0" dirty="0">
                <a:ln>
                  <a:noFill/>
                </a:ln>
                <a:solidFill>
                  <a:schemeClr val="tx1"/>
                </a:solidFill>
                <a:effectLst/>
                <a:uLnTx/>
                <a:uFillTx/>
                <a:latin typeface="+mn-lt"/>
                <a:ea typeface="+mn-ea"/>
                <a:cs typeface="+mn-cs"/>
              </a:rPr>
              <a:t>—汇率转换机制</a:t>
            </a:r>
            <a:endParaRPr kumimoji="0" lang="zh-CN" altLang="zh-CN" sz="2400" b="0" i="0" u="none" strike="noStrike" kern="0" cap="none" spc="0" normalizeH="0" baseline="0" noProof="0" dirty="0">
              <a:ln>
                <a:noFill/>
              </a:ln>
              <a:solidFill>
                <a:schemeClr val="tx1"/>
              </a:solidFill>
              <a:effectLst/>
              <a:uLnTx/>
              <a:uFillTx/>
              <a:latin typeface="+mn-lt"/>
              <a:ea typeface="+mn-ea"/>
              <a:cs typeface="+mn-cs"/>
            </a:endParaRP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p:txBody>
          <a:bodyPr vert="horz" wrap="square" lIns="91440" tIns="45720" rIns="91440" bIns="45720" anchor="ctr" anchorCtr="0"/>
          <a:lstStyle/>
          <a:p>
            <a:pPr eaLnBrk="1" hangingPunct="1"/>
            <a:r>
              <a:rPr lang="en-US" altLang="zh-CN" sz="2500" b="1"/>
              <a:t>Ⅱ.Language Points</a:t>
            </a:r>
            <a:r>
              <a:rPr lang="en-US" altLang="zh-CN" sz="2500"/>
              <a:t> (</a:t>
            </a:r>
            <a:r>
              <a:rPr lang="zh-CN" altLang="en-US" sz="2500" dirty="0"/>
              <a:t>语言要点</a:t>
            </a:r>
            <a:r>
              <a:rPr lang="en-US" altLang="zh-CN" sz="2500"/>
              <a:t>)</a:t>
            </a:r>
            <a:br>
              <a:rPr lang="en-US" altLang="zh-CN" sz="1900"/>
            </a:br>
            <a:r>
              <a:rPr lang="en-US" altLang="zh-CN" sz="1900"/>
              <a:t>     (Teachers should note that here we only give you some of the language points, you may add some by yourself.)</a:t>
            </a:r>
            <a:endParaRPr lang="en-US" altLang="zh-CN" sz="1900"/>
          </a:p>
        </p:txBody>
      </p:sp>
      <p:sp>
        <p:nvSpPr>
          <p:cNvPr id="5123" name="Rectangle 3"/>
          <p:cNvSpPr>
            <a:spLocks noGrp="1"/>
          </p:cNvSpPr>
          <p:nvPr>
            <p:ph idx="1"/>
          </p:nvPr>
        </p:nvSpPr>
        <p:spPr>
          <a:xfrm>
            <a:off x="395536" y="1600200"/>
            <a:ext cx="8138864" cy="4419600"/>
          </a:xfrm>
        </p:spPr>
        <p:txBody>
          <a:bodyPr vert="horz" wrap="square" lIns="91440" tIns="45720" rIns="91440" bIns="45720" anchor="t" anchorCtr="0"/>
          <a:lstStyle/>
          <a:p>
            <a:pPr algn="just" eaLnBrk="1" hangingPunct="1">
              <a:buNone/>
            </a:pPr>
            <a:r>
              <a:rPr lang="en-US" altLang="zh-CN" sz="2400" dirty="0"/>
              <a:t>1. The exchange rate is the price at which a currency can be bought or sold in terms of another.  This price can be the result of supply and demand for the currency in the open, unrestricted market, or, at the other extreme, firmly fixed by edict of a government or its monetary authorities, usually the central bank.</a:t>
            </a:r>
            <a:endParaRPr lang="en-US" altLang="zh-CN" sz="2400" dirty="0"/>
          </a:p>
          <a:p>
            <a:pPr eaLnBrk="1" hangingPunct="1">
              <a:buNone/>
            </a:pPr>
            <a:r>
              <a:rPr lang="zh-CN" altLang="en-US" sz="2400" dirty="0"/>
              <a:t>    外汇汇率是一种货币与另一种货币的买卖价格。汇价可以是公开、不受管制的市场对某种货币供求关系的结果，或者在另一极端情形下，是一国政府或其货币当局（通常是中央银行）的法令明文规定的。</a:t>
            </a:r>
            <a:endParaRPr lang="en-US" altLang="zh-CN" sz="2400" dirty="0"/>
          </a:p>
          <a:p>
            <a:pPr eaLnBrk="1" hangingPunct="1">
              <a:buNone/>
            </a:pPr>
            <a:endParaRPr lang="zh-CN" altLang="en-US" sz="24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vert="horz" wrap="square" lIns="91440" tIns="45720" rIns="91440" bIns="45720" anchor="ctr" anchorCtr="0"/>
          <a:lstStyle/>
          <a:p>
            <a:endParaRPr lang="zh-CN" altLang="en-US" dirty="0"/>
          </a:p>
        </p:txBody>
      </p:sp>
      <p:sp>
        <p:nvSpPr>
          <p:cNvPr id="6147" name="内容占位符 2"/>
          <p:cNvSpPr>
            <a:spLocks noGrp="1"/>
          </p:cNvSpPr>
          <p:nvPr>
            <p:ph idx="1"/>
          </p:nvPr>
        </p:nvSpPr>
        <p:spPr>
          <a:xfrm>
            <a:off x="395536" y="1412776"/>
            <a:ext cx="8136904" cy="4419600"/>
          </a:xfrm>
        </p:spPr>
        <p:txBody>
          <a:bodyPr vert="horz" wrap="square" lIns="91440" tIns="45720" rIns="91440" bIns="45720" anchor="t" anchorCtr="0"/>
          <a:lstStyle/>
          <a:p>
            <a:pPr algn="just">
              <a:buNone/>
            </a:pPr>
            <a:r>
              <a:rPr lang="en-US" altLang="zh-CN" sz="2400" dirty="0"/>
              <a:t>2. But most of the time the value of currencies is decided by the interaction of the free-market forces playing their role</a:t>
            </a:r>
            <a:r>
              <a:rPr lang="zh-CN" altLang="en-US" sz="2400" dirty="0"/>
              <a:t>，</a:t>
            </a:r>
            <a:r>
              <a:rPr lang="en-US" altLang="zh-CN" sz="2400" dirty="0"/>
              <a:t>alleviated by the intervention of the monetary authorities to ensure their currencies do not depreciate or appreciate excessively.  </a:t>
            </a:r>
            <a:endParaRPr lang="en-US" altLang="zh-CN" sz="2400" dirty="0"/>
          </a:p>
          <a:p>
            <a:pPr>
              <a:buNone/>
            </a:pPr>
            <a:r>
              <a:rPr lang="zh-CN" altLang="en-US" sz="2400" dirty="0"/>
              <a:t>     但是在绝大多数情况下，货币的价值是由起作用的自由市场力量互相作用而决定，并由货币当局为保证货币不致过度贬值而采取的干预措施加以调节。</a:t>
            </a:r>
            <a:endParaRPr lang="en-US" altLang="zh-CN" sz="2400" dirty="0"/>
          </a:p>
          <a:p>
            <a:pPr>
              <a:buNone/>
            </a:pPr>
            <a:r>
              <a:rPr lang="en-US" altLang="zh-CN" sz="2400" dirty="0"/>
              <a:t>3. The latter form of fixing currency exchange rates is sometimes called a “dirty float”.  </a:t>
            </a:r>
            <a:endParaRPr lang="en-US" altLang="zh-CN" sz="2400" dirty="0"/>
          </a:p>
          <a:p>
            <a:pPr>
              <a:buNone/>
            </a:pPr>
            <a:r>
              <a:rPr lang="zh-CN" altLang="en-US" sz="2400" dirty="0"/>
              <a:t>     决定外汇汇率的后一种形式有时称为“肮脏浮动”。</a:t>
            </a:r>
            <a:endParaRPr lang="en-US"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vert="horz" wrap="square" lIns="91440" tIns="45720" rIns="91440" bIns="45720" anchor="ctr" anchorCtr="0"/>
          <a:lstStyle/>
          <a:p>
            <a:endParaRPr lang="zh-CN" altLang="en-US" dirty="0"/>
          </a:p>
        </p:txBody>
      </p:sp>
      <p:sp>
        <p:nvSpPr>
          <p:cNvPr id="7171" name="内容占位符 2"/>
          <p:cNvSpPr>
            <a:spLocks noGrp="1"/>
          </p:cNvSpPr>
          <p:nvPr>
            <p:ph idx="1"/>
          </p:nvPr>
        </p:nvSpPr>
        <p:spPr>
          <a:xfrm>
            <a:off x="395536" y="1412776"/>
            <a:ext cx="7924800" cy="4419600"/>
          </a:xfrm>
        </p:spPr>
        <p:txBody>
          <a:bodyPr vert="horz" wrap="square" lIns="91440" tIns="45720" rIns="91440" bIns="45720" anchor="t" anchorCtr="0"/>
          <a:lstStyle/>
          <a:p>
            <a:pPr algn="just">
              <a:buNone/>
            </a:pPr>
            <a:r>
              <a:rPr lang="en-US" altLang="zh-CN" sz="2400" dirty="0"/>
              <a:t>4. Why it deserves this derogatory modifier is not quite clear, as monetary authorities would not be doing their duty if they did not intervene in the market-place to smooth out excessive price movements, that is, unless we ascribe a completely passive function to monetary authorities, </a:t>
            </a:r>
            <a:r>
              <a:rPr lang="en-US" altLang="zh-CN" sz="2400" dirty="0" err="1"/>
              <a:t>i</a:t>
            </a:r>
            <a:r>
              <a:rPr lang="en-US" altLang="zh-CN" sz="2400" dirty="0"/>
              <a:t>. e. taking away their authority.</a:t>
            </a:r>
            <a:endParaRPr lang="en-US" altLang="zh-CN" sz="2400" dirty="0"/>
          </a:p>
          <a:p>
            <a:pPr>
              <a:buNone/>
            </a:pPr>
            <a:r>
              <a:rPr lang="zh-CN" altLang="en-US" sz="2400" dirty="0"/>
              <a:t>     它冠以这种贬义修饰语的原因不太清楚，因为货币当局如果不对市场进行干预以缓和汇价过度波动，那么他们便是失职，换言之，除非我们授予货币当局一个完全被动的职能，也就是剥夺他们的权力</a:t>
            </a:r>
            <a:r>
              <a:rPr lang="zh-CN" altLang="en-US" sz="2000" dirty="0"/>
              <a:t>。</a:t>
            </a:r>
            <a:endParaRPr lang="zh-CN" altLang="en-US" sz="2000"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vert="horz" wrap="square" lIns="91440" tIns="45720" rIns="91440" bIns="45720" anchor="ctr" anchorCtr="0"/>
          <a:lstStyle/>
          <a:p>
            <a:endParaRPr lang="zh-CN" altLang="en-US" dirty="0"/>
          </a:p>
        </p:txBody>
      </p:sp>
      <p:sp>
        <p:nvSpPr>
          <p:cNvPr id="8195" name="内容占位符 2"/>
          <p:cNvSpPr>
            <a:spLocks noGrp="1"/>
          </p:cNvSpPr>
          <p:nvPr>
            <p:ph idx="1"/>
          </p:nvPr>
        </p:nvSpPr>
        <p:spPr>
          <a:xfrm>
            <a:off x="467544" y="1340768"/>
            <a:ext cx="7924800" cy="4419600"/>
          </a:xfrm>
        </p:spPr>
        <p:txBody>
          <a:bodyPr vert="horz" wrap="square" lIns="91440" tIns="45720" rIns="91440" bIns="45720" anchor="t" anchorCtr="0"/>
          <a:lstStyle/>
          <a:p>
            <a:pPr algn="just">
              <a:buNone/>
            </a:pPr>
            <a:r>
              <a:rPr lang="en-US" altLang="zh-CN" sz="2400" dirty="0"/>
              <a:t>5. In most countries the internal exchange rates are</a:t>
            </a:r>
            <a:endParaRPr lang="en-US" altLang="zh-CN" sz="2000" dirty="0"/>
          </a:p>
          <a:p>
            <a:pPr algn="just">
              <a:buNone/>
            </a:pPr>
            <a:r>
              <a:rPr lang="en-US" altLang="zh-CN" sz="2400" dirty="0"/>
              <a:t>    expressed in units of the national currency.  This is the so-called direct quotation system. </a:t>
            </a:r>
            <a:endParaRPr lang="en-US" altLang="zh-CN" sz="2400" dirty="0"/>
          </a:p>
          <a:p>
            <a:pPr>
              <a:buNone/>
            </a:pPr>
            <a:r>
              <a:rPr lang="zh-CN" altLang="en-US" sz="2400" dirty="0"/>
              <a:t>     在绝大多数国家，本国的外汇汇率以本国货币单位表示，这就是所谓的直接标价法。</a:t>
            </a:r>
            <a:endParaRPr lang="en-US" altLang="zh-CN" sz="2400" dirty="0"/>
          </a:p>
          <a:p>
            <a:pPr algn="just">
              <a:buNone/>
            </a:pPr>
            <a:r>
              <a:rPr lang="en-US" altLang="zh-CN" sz="2400" dirty="0"/>
              <a:t>6. For instance, in </a:t>
            </a:r>
            <a:r>
              <a:rPr lang="en-US" altLang="zh-CN" sz="2400" dirty="0">
                <a:solidFill>
                  <a:srgbClr val="FF0000"/>
                </a:solidFill>
              </a:rPr>
              <a:t>EU countries</a:t>
            </a:r>
            <a:r>
              <a:rPr lang="en-US" altLang="zh-CN" sz="2400" dirty="0"/>
              <a:t> one US dollar will be worth </a:t>
            </a:r>
            <a:r>
              <a:rPr lang="en-US" altLang="zh-CN" sz="2400" dirty="0">
                <a:solidFill>
                  <a:srgbClr val="FF0000"/>
                </a:solidFill>
              </a:rPr>
              <a:t>n euros</a:t>
            </a:r>
            <a:r>
              <a:rPr lang="en-US" altLang="zh-CN" sz="2400" dirty="0"/>
              <a:t> and  in  New York one </a:t>
            </a:r>
            <a:r>
              <a:rPr lang="en-US" altLang="zh-CN" sz="2400" dirty="0" err="1">
                <a:solidFill>
                  <a:srgbClr val="FF0000"/>
                </a:solidFill>
              </a:rPr>
              <a:t>one</a:t>
            </a:r>
            <a:r>
              <a:rPr lang="en-US" altLang="zh-CN" sz="2400" dirty="0">
                <a:solidFill>
                  <a:srgbClr val="FF0000"/>
                </a:solidFill>
              </a:rPr>
              <a:t> euro </a:t>
            </a:r>
            <a:r>
              <a:rPr lang="en-US" altLang="zh-CN" sz="2400" dirty="0"/>
              <a:t>will be worth </a:t>
            </a:r>
            <a:r>
              <a:rPr lang="en-US" altLang="zh-CN" sz="2400" dirty="0">
                <a:solidFill>
                  <a:srgbClr val="FF0000"/>
                </a:solidFill>
              </a:rPr>
              <a:t>n cents</a:t>
            </a:r>
            <a:r>
              <a:rPr lang="en-US" altLang="zh-CN" sz="2400" dirty="0"/>
              <a:t> (or dollars if </a:t>
            </a:r>
            <a:r>
              <a:rPr lang="en-US" altLang="zh-CN" sz="2400" dirty="0">
                <a:solidFill>
                  <a:srgbClr val="FF0000"/>
                </a:solidFill>
              </a:rPr>
              <a:t>the euro</a:t>
            </a:r>
            <a:r>
              <a:rPr lang="en-US" altLang="zh-CN" sz="2400" dirty="0"/>
              <a:t> appreciated considerably). </a:t>
            </a:r>
            <a:endParaRPr lang="en-US" altLang="zh-CN" sz="2400" dirty="0"/>
          </a:p>
          <a:p>
            <a:pPr>
              <a:buNone/>
            </a:pPr>
            <a:r>
              <a:rPr lang="en-US" altLang="zh-CN" sz="2400" dirty="0"/>
              <a:t>     例如，在</a:t>
            </a:r>
            <a:r>
              <a:rPr lang="en-US" altLang="zh-CN" sz="2400" dirty="0">
                <a:solidFill>
                  <a:srgbClr val="FF0000"/>
                </a:solidFill>
              </a:rPr>
              <a:t>欧盟国家</a:t>
            </a:r>
            <a:r>
              <a:rPr lang="zh-CN" altLang="en-US" sz="2400" dirty="0"/>
              <a:t>一美元等于</a:t>
            </a:r>
            <a:r>
              <a:rPr lang="en-US" altLang="zh-CN" sz="2400" dirty="0" err="1">
                <a:solidFill>
                  <a:srgbClr val="FF0000"/>
                </a:solidFill>
              </a:rPr>
              <a:t>n</a:t>
            </a:r>
            <a:r>
              <a:rPr lang="en-US" altLang="zh-CN" sz="2400" dirty="0" err="1"/>
              <a:t>单位的</a:t>
            </a:r>
            <a:r>
              <a:rPr lang="zh-CN" altLang="en-US" sz="2400" dirty="0">
                <a:solidFill>
                  <a:srgbClr val="FF0000"/>
                </a:solidFill>
              </a:rPr>
              <a:t>欧元</a:t>
            </a:r>
            <a:r>
              <a:rPr lang="en-US" altLang="zh-CN" sz="2400" dirty="0"/>
              <a:t>，在纽约一</a:t>
            </a:r>
            <a:r>
              <a:rPr lang="zh-CN" altLang="en-US" sz="2400" dirty="0">
                <a:solidFill>
                  <a:srgbClr val="FF0000"/>
                </a:solidFill>
              </a:rPr>
              <a:t>欧元</a:t>
            </a:r>
            <a:r>
              <a:rPr lang="zh-CN" altLang="en-US" sz="2400" dirty="0"/>
              <a:t>等于</a:t>
            </a:r>
            <a:r>
              <a:rPr lang="en-US" altLang="zh-CN" sz="2400" dirty="0">
                <a:solidFill>
                  <a:srgbClr val="FF0000"/>
                </a:solidFill>
              </a:rPr>
              <a:t>n</a:t>
            </a:r>
            <a:r>
              <a:rPr lang="zh-CN" altLang="en-US" sz="2400" dirty="0"/>
              <a:t>美分（或美元，如果</a:t>
            </a:r>
            <a:r>
              <a:rPr lang="zh-CN" altLang="en-US" sz="2400" dirty="0">
                <a:solidFill>
                  <a:srgbClr val="FF0000"/>
                </a:solidFill>
              </a:rPr>
              <a:t>欧元</a:t>
            </a:r>
            <a:r>
              <a:rPr lang="zh-CN" altLang="en-US" sz="2400" dirty="0"/>
              <a:t>大幅度升值的话）。</a:t>
            </a:r>
            <a:endParaRPr lang="en-US" altLang="zh-CN" sz="2400" dirty="0"/>
          </a:p>
          <a:p>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91440" tIns="45720" rIns="91440" bIns="45720" anchor="ctr" anchorCtr="0"/>
          <a:lstStyle/>
          <a:p>
            <a:endParaRPr lang="zh-CN" altLang="en-US" dirty="0"/>
          </a:p>
        </p:txBody>
      </p:sp>
      <p:sp>
        <p:nvSpPr>
          <p:cNvPr id="9219" name="内容占位符 2"/>
          <p:cNvSpPr>
            <a:spLocks noGrp="1"/>
          </p:cNvSpPr>
          <p:nvPr>
            <p:ph idx="1"/>
          </p:nvPr>
        </p:nvSpPr>
        <p:spPr>
          <a:xfrm>
            <a:off x="395536" y="1340768"/>
            <a:ext cx="8212460" cy="4851623"/>
          </a:xfrm>
        </p:spPr>
        <p:txBody>
          <a:bodyPr vert="horz" wrap="square" lIns="91440" tIns="45720" rIns="91440" bIns="45720" anchor="t" anchorCtr="0"/>
          <a:lstStyle/>
          <a:p>
            <a:pPr algn="just">
              <a:buNone/>
            </a:pPr>
            <a:r>
              <a:rPr lang="zh-CN" altLang="zh-CN" sz="2400" dirty="0"/>
              <a:t>7. Professional traders in the US foreign exchange market deal on an indirect basis with the outside world and among themselves, i. e. quote the US dollar in </a:t>
            </a:r>
            <a:r>
              <a:rPr lang="en-US" altLang="zh-CN" sz="2400" dirty="0">
                <a:solidFill>
                  <a:srgbClr val="FF0000"/>
                </a:solidFill>
              </a:rPr>
              <a:t>e</a:t>
            </a:r>
            <a:r>
              <a:rPr lang="zh-CN" altLang="zh-CN" sz="2400" dirty="0">
                <a:solidFill>
                  <a:srgbClr val="FF0000"/>
                </a:solidFill>
              </a:rPr>
              <a:t>uros</a:t>
            </a:r>
            <a:r>
              <a:rPr lang="en-US" altLang="zh-CN" sz="2400" dirty="0"/>
              <a:t>, etc.</a:t>
            </a:r>
            <a:endParaRPr lang="zh-CN" altLang="zh-CN" sz="2400" dirty="0"/>
          </a:p>
          <a:p>
            <a:pPr>
              <a:buNone/>
            </a:pPr>
            <a:r>
              <a:rPr lang="zh-CN" altLang="en-US" sz="2400" dirty="0"/>
              <a:t>    美国外汇市场的职业交易商与外界以及相互之间是在间接标价基础上交易的，即以德国</a:t>
            </a:r>
            <a:r>
              <a:rPr lang="zh-CN" altLang="en-US" sz="2400" dirty="0">
                <a:solidFill>
                  <a:srgbClr val="FF0000"/>
                </a:solidFill>
              </a:rPr>
              <a:t>欧元</a:t>
            </a:r>
            <a:r>
              <a:rPr lang="zh-CN" altLang="en-US" sz="2400" dirty="0"/>
              <a:t>等标明美元的价格。</a:t>
            </a:r>
            <a:endParaRPr lang="zh-CN" altLang="en-US" sz="2400" dirty="0"/>
          </a:p>
          <a:p>
            <a:pPr algn="just">
              <a:buNone/>
            </a:pPr>
            <a:r>
              <a:rPr lang="en-US" altLang="zh-CN" sz="2400" dirty="0"/>
              <a:t>8. But whatever system is employed, when two cross-border interests wish to transact foreign currency business, one of them will have to apply an indirect quotation when dealing with each other’s currencies.</a:t>
            </a:r>
            <a:endParaRPr lang="en-US" altLang="zh-CN" sz="2400" dirty="0"/>
          </a:p>
          <a:p>
            <a:pPr>
              <a:buNone/>
            </a:pPr>
            <a:r>
              <a:rPr lang="zh-CN" altLang="en-US" sz="2400" dirty="0"/>
              <a:t>    但是不论采用何种标价方法，两个跨越国境的交易者要开展外汇交易业务，其中一个在货币兑换中将不得不采用间接标价法。</a:t>
            </a:r>
            <a:endParaRPr lang="zh-CN" altLang="en-US" sz="2400" dirty="0"/>
          </a:p>
          <a:p>
            <a:endParaRPr lang="zh-CN" altLang="en-US" sz="2400" dirty="0"/>
          </a:p>
          <a:p>
            <a:endParaRPr lang="zh-CN" alt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vert="horz" wrap="square" lIns="91440" tIns="45720" rIns="91440" bIns="45720" anchor="ctr" anchorCtr="0"/>
          <a:lstStyle/>
          <a:p>
            <a:endParaRPr lang="zh-CN" altLang="en-US" dirty="0"/>
          </a:p>
        </p:txBody>
      </p:sp>
      <p:sp>
        <p:nvSpPr>
          <p:cNvPr id="12291" name="内容占位符 2"/>
          <p:cNvSpPr>
            <a:spLocks noGrp="1"/>
          </p:cNvSpPr>
          <p:nvPr>
            <p:ph idx="1"/>
          </p:nvPr>
        </p:nvSpPr>
        <p:spPr>
          <a:xfrm>
            <a:off x="395536" y="1143000"/>
            <a:ext cx="8140452" cy="4905375"/>
          </a:xfrm>
        </p:spPr>
        <p:txBody>
          <a:bodyPr vert="horz" wrap="square" lIns="91440" tIns="45720" rIns="91440" bIns="45720" anchor="t" anchorCtr="0"/>
          <a:lstStyle/>
          <a:p>
            <a:pPr algn="just">
              <a:buNone/>
            </a:pPr>
            <a:r>
              <a:rPr lang="en-US" altLang="zh-CN" sz="2000" dirty="0"/>
              <a:t>9. </a:t>
            </a:r>
            <a:r>
              <a:rPr lang="en-US" altLang="zh-CN" sz="2400" dirty="0"/>
              <a:t>For dealings in the international market, cross rates with US dollars are often used, as the US dollar not only is the world’s main reserve currency, but also provides the base currency for most exchange transactions.</a:t>
            </a:r>
            <a:endParaRPr lang="en-US" altLang="zh-CN" sz="2400" dirty="0"/>
          </a:p>
          <a:p>
            <a:pPr>
              <a:buNone/>
            </a:pPr>
            <a:r>
              <a:rPr lang="zh-CN" altLang="en-US" sz="2400" dirty="0"/>
              <a:t>    国际市场交易经常使用的是对美元的交叉汇率，因为美元不仅是世界上主要的储备货币，而且是大多数外汇交易中的基准货币。现举例说明之。</a:t>
            </a:r>
            <a:endParaRPr lang="zh-CN" altLang="en-US" sz="2400" dirty="0"/>
          </a:p>
          <a:p>
            <a:pPr algn="just">
              <a:buNone/>
            </a:pPr>
            <a:r>
              <a:rPr lang="en-US" altLang="zh-CN" sz="2400" dirty="0"/>
              <a:t>10.For instance, it is easier for a buyer of </a:t>
            </a:r>
            <a:r>
              <a:rPr lang="en-US" altLang="zh-CN" sz="2400" dirty="0">
                <a:solidFill>
                  <a:srgbClr val="FF0000"/>
                </a:solidFill>
              </a:rPr>
              <a:t>pounds</a:t>
            </a:r>
            <a:r>
              <a:rPr lang="en-US" altLang="zh-CN" sz="2400" dirty="0"/>
              <a:t> against </a:t>
            </a:r>
            <a:r>
              <a:rPr lang="en-US" altLang="zh-CN" sz="2400" dirty="0">
                <a:solidFill>
                  <a:srgbClr val="FF0000"/>
                </a:solidFill>
              </a:rPr>
              <a:t>euros</a:t>
            </a:r>
            <a:r>
              <a:rPr lang="en-US" altLang="zh-CN" sz="2400" dirty="0"/>
              <a:t> to acquire the </a:t>
            </a:r>
            <a:r>
              <a:rPr lang="en-US" altLang="zh-CN" sz="2400" dirty="0">
                <a:solidFill>
                  <a:srgbClr val="FF0000"/>
                </a:solidFill>
              </a:rPr>
              <a:t>pounds </a:t>
            </a:r>
            <a:r>
              <a:rPr lang="en-US" altLang="zh-CN" sz="2400" dirty="0"/>
              <a:t>against dollars and then to buy the dollars against </a:t>
            </a:r>
            <a:r>
              <a:rPr lang="en-US" altLang="zh-CN" sz="2400" dirty="0">
                <a:solidFill>
                  <a:srgbClr val="FF0000"/>
                </a:solidFill>
              </a:rPr>
              <a:t>euros</a:t>
            </a:r>
            <a:r>
              <a:rPr lang="en-US" altLang="zh-CN" sz="2400" dirty="0"/>
              <a:t>, rather than to try to obtain a competitive </a:t>
            </a:r>
            <a:r>
              <a:rPr lang="en-US" altLang="zh-CN" sz="2400" dirty="0">
                <a:solidFill>
                  <a:srgbClr val="FF0000"/>
                </a:solidFill>
              </a:rPr>
              <a:t>pounds</a:t>
            </a:r>
            <a:r>
              <a:rPr lang="en-US" altLang="zh-CN" sz="2400" dirty="0"/>
              <a:t>/</a:t>
            </a:r>
            <a:r>
              <a:rPr lang="en-US" altLang="zh-CN" sz="2400" dirty="0">
                <a:solidFill>
                  <a:srgbClr val="FF0000"/>
                </a:solidFill>
              </a:rPr>
              <a:t>euros</a:t>
            </a:r>
            <a:r>
              <a:rPr lang="en-US" altLang="zh-CN" sz="2400" dirty="0"/>
              <a:t> quotation.</a:t>
            </a:r>
            <a:endParaRPr lang="en-US" altLang="zh-CN" sz="2400" dirty="0"/>
          </a:p>
          <a:p>
            <a:pPr>
              <a:buNone/>
            </a:pPr>
            <a:r>
              <a:rPr lang="en-US" altLang="zh-CN" sz="2400" dirty="0"/>
              <a:t>    </a:t>
            </a:r>
            <a:r>
              <a:rPr lang="zh-CN" altLang="en-US" sz="2400" dirty="0"/>
              <a:t>对一个将英镑兑换成</a:t>
            </a:r>
            <a:r>
              <a:rPr lang="zh-CN" altLang="en-US" sz="2400" dirty="0">
                <a:solidFill>
                  <a:srgbClr val="FF0000"/>
                </a:solidFill>
              </a:rPr>
              <a:t>欧元</a:t>
            </a:r>
            <a:r>
              <a:rPr lang="zh-CN" altLang="en-US" sz="2400" dirty="0"/>
              <a:t>的买主而言，先将</a:t>
            </a:r>
            <a:r>
              <a:rPr lang="zh-CN" altLang="en-US" sz="2400" dirty="0">
                <a:solidFill>
                  <a:srgbClr val="FF0000"/>
                </a:solidFill>
              </a:rPr>
              <a:t>英镑</a:t>
            </a:r>
            <a:r>
              <a:rPr lang="zh-CN" altLang="en-US" sz="2400" dirty="0"/>
              <a:t>兑换成美元，然后再将美元兑换成</a:t>
            </a:r>
            <a:r>
              <a:rPr lang="zh-CN" altLang="en-US" sz="2400" dirty="0">
                <a:solidFill>
                  <a:srgbClr val="FF0000"/>
                </a:solidFill>
              </a:rPr>
              <a:t>欧元</a:t>
            </a:r>
            <a:r>
              <a:rPr lang="zh-CN" altLang="en-US" sz="2400" dirty="0"/>
              <a:t>，这要比试图获得有竞争力的</a:t>
            </a:r>
            <a:r>
              <a:rPr lang="zh-CN" altLang="en-US" sz="2400" dirty="0">
                <a:solidFill>
                  <a:srgbClr val="FF0000"/>
                </a:solidFill>
              </a:rPr>
              <a:t>英镑</a:t>
            </a:r>
            <a:r>
              <a:rPr lang="en-US" altLang="zh-CN" sz="2400" dirty="0"/>
              <a:t>/</a:t>
            </a:r>
            <a:r>
              <a:rPr lang="zh-CN" altLang="en-US" sz="2400" dirty="0">
                <a:solidFill>
                  <a:srgbClr val="FF0000"/>
                </a:solidFill>
              </a:rPr>
              <a:t>欧元</a:t>
            </a:r>
            <a:r>
              <a:rPr lang="zh-CN" altLang="en-US" sz="2400" dirty="0"/>
              <a:t>的汇价容易得多。</a:t>
            </a:r>
            <a:endParaRPr lang="en-US" altLang="zh-CN" sz="2400" dirty="0"/>
          </a:p>
          <a:p>
            <a:pPr>
              <a:buNone/>
            </a:pPr>
            <a:endParaRPr lang="zh-CN" altLang="en-US" sz="2400" dirty="0"/>
          </a:p>
        </p:txBody>
      </p:sp>
    </p:spTree>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12556</Words>
  <Application>WPS 演示</Application>
  <PresentationFormat>全屏显示(4:3)</PresentationFormat>
  <Paragraphs>180</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Arial</vt:lpstr>
      <vt:lpstr>宋体</vt:lpstr>
      <vt:lpstr>Wingdings</vt:lpstr>
      <vt:lpstr>Times New Roman</vt:lpstr>
      <vt:lpstr>Arial Black</vt:lpstr>
      <vt:lpstr>微软雅黑</vt:lpstr>
      <vt:lpstr>Arial Unicode MS</vt:lpstr>
      <vt:lpstr>Calibri</vt:lpstr>
      <vt:lpstr>Radial</vt:lpstr>
      <vt:lpstr>Chapter 12     Exchange Rate </vt:lpstr>
      <vt:lpstr>Ⅰ. Explanatory Notes on Technical Terms (专业术语)</vt:lpstr>
      <vt:lpstr>PowerPoint 演示文稿</vt:lpstr>
      <vt:lpstr>Ⅱ.Language Points (语言要点)      (Teachers should note that here we only give you some of the language points, you may add some by yourself.)</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 Keys to Test Yourself</vt:lpstr>
      <vt:lpstr>PowerPoint 演示文稿</vt:lpstr>
      <vt:lpstr>PowerPoint 演示文稿</vt:lpstr>
      <vt:lpstr>PowerPoint 演示文稿</vt:lpstr>
      <vt:lpstr>2. Read and Translate the Following:</vt:lpstr>
      <vt:lpstr>3. Tell Whether the Following Statements Are True or False.  If True, Translate it into Chinese: </vt:lpstr>
      <vt:lpstr>PowerPoint 演示文稿</vt:lpstr>
      <vt:lpstr>4. Translate the Following Dialogues into English: </vt:lpstr>
      <vt:lpstr>PowerPoint 演示文稿</vt:lpstr>
      <vt:lpstr>PowerPoint 演示文稿</vt:lpstr>
    </vt:vector>
  </TitlesOfParts>
  <Company>深圳市斯尔顿科技有限公司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Negotiation Strategies on International Business</dc:title>
  <dc:creator>微软用户</dc:creator>
  <cp:lastModifiedBy>阿廖</cp:lastModifiedBy>
  <cp:revision>151</cp:revision>
  <dcterms:created xsi:type="dcterms:W3CDTF">2010-11-05T02:22:00Z</dcterms:created>
  <dcterms:modified xsi:type="dcterms:W3CDTF">2025-03-12T08:38:16Z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671827C7CBDA465A9B816A70D490551C_13</vt:lpwstr>
  </property>
  <property fmtid="{D5CDD505-2E9C-101B-9397-08002B2CF9AE}" pid="3" name="KSOProductBuildVer">
    <vt:lpwstr>2052-12.1.0.20305</vt:lpwstr>
  </property>
</Properties>
</file>